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10" r:id="rId33"/>
    <p:sldId id="312" r:id="rId34"/>
    <p:sldId id="313" r:id="rId35"/>
    <p:sldId id="314" r:id="rId36"/>
    <p:sldId id="311" r:id="rId37"/>
    <p:sldId id="315" r:id="rId38"/>
    <p:sldId id="286" r:id="rId39"/>
    <p:sldId id="287" r:id="rId40"/>
    <p:sldId id="316" r:id="rId41"/>
    <p:sldId id="317" r:id="rId42"/>
    <p:sldId id="289" r:id="rId43"/>
    <p:sldId id="290" r:id="rId44"/>
    <p:sldId id="318" r:id="rId45"/>
    <p:sldId id="291" r:id="rId46"/>
    <p:sldId id="292" r:id="rId47"/>
    <p:sldId id="319" r:id="rId48"/>
    <p:sldId id="320" r:id="rId49"/>
    <p:sldId id="321" r:id="rId50"/>
    <p:sldId id="294" r:id="rId51"/>
    <p:sldId id="295" r:id="rId52"/>
    <p:sldId id="296" r:id="rId53"/>
    <p:sldId id="297" r:id="rId54"/>
    <p:sldId id="298" r:id="rId55"/>
    <p:sldId id="299" r:id="rId56"/>
    <p:sldId id="300" r:id="rId57"/>
    <p:sldId id="301" r:id="rId58"/>
    <p:sldId id="302" r:id="rId59"/>
    <p:sldId id="303" r:id="rId60"/>
    <p:sldId id="322" r:id="rId61"/>
    <p:sldId id="304" r:id="rId62"/>
    <p:sldId id="305" r:id="rId63"/>
    <p:sldId id="306" r:id="rId64"/>
    <p:sldId id="307" r:id="rId65"/>
    <p:sldId id="308" r:id="rId66"/>
    <p:sldId id="309" r:id="rId67"/>
  </p:sldIdLst>
  <p:sldSz cx="9144000" cy="6858000" type="screen4x3"/>
  <p:notesSz cx="6858000" cy="9144000"/>
  <p:custDataLst>
    <p:tags r:id="rId69"/>
  </p:custData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8" d="100"/>
          <a:sy n="48" d="100"/>
        </p:scale>
        <p:origin x="58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67EF0A5-BB6B-414B-8319-A13EB48D8D24}" type="datetimeFigureOut">
              <a:rPr lang="fa-IR" smtClean="0"/>
              <a:pPr/>
              <a:t>1434/12/28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346EF5E-0AD3-4F67-8629-00420D1AA1D0}" type="slidenum">
              <a:rPr lang="fa-IR" smtClean="0"/>
              <a:pPr/>
              <a:t>‹#›</a:t>
            </a:fld>
            <a:endParaRPr lang="fa-IR"/>
          </a:p>
        </p:txBody>
      </p:sp>
    </p:spTree>
    <p:extLst>
      <p:ext uri="{BB962C8B-B14F-4D97-AF65-F5344CB8AC3E}">
        <p14:creationId xmlns:p14="http://schemas.microsoft.com/office/powerpoint/2010/main" val="1624242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346EF5E-0AD3-4F67-8629-00420D1AA1D0}" type="slidenum">
              <a:rPr lang="fa-IR" smtClean="0"/>
              <a:pPr/>
              <a:t>35</a:t>
            </a:fld>
            <a:endParaRPr lang="fa-IR"/>
          </a:p>
        </p:txBody>
      </p:sp>
    </p:spTree>
    <p:extLst>
      <p:ext uri="{BB962C8B-B14F-4D97-AF65-F5344CB8AC3E}">
        <p14:creationId xmlns:p14="http://schemas.microsoft.com/office/powerpoint/2010/main" val="144203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8C6A35-A332-4980-BBD1-293E029F8536}" type="slidenum">
              <a:rPr lang="fa-IR"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5A0A13-55E7-4E2A-B150-EE41BF6C3326}" type="slidenum">
              <a:rPr lang="fa-IR"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8A6701-7CEE-4FC2-A6C5-CF352F8C5978}" type="slidenum">
              <a:rPr lang="fa-IR"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EDE66B-7B93-470A-8558-D3E54D849173}" type="slidenum">
              <a:rPr lang="fa-IR"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BCCF9F1-E747-4086-AB83-936EFCA2E4CA}" type="slidenum">
              <a:rPr lang="fa-IR"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84B3CBC-D6FE-47C5-97B7-4611A57E84D5}" type="slidenum">
              <a:rPr lang="fa-IR"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8C42C49-7561-446C-AB83-7A6AD7F4C235}" type="slidenum">
              <a:rPr lang="fa-IR"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903615D-4590-4D38-BA68-23E443C2850C}" type="slidenum">
              <a:rPr lang="fa-IR"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7C2B67-CA1F-4E6C-83C0-AE0516BBC113}" type="slidenum">
              <a:rPr lang="fa-IR"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AB1FBF-3BE5-4B13-994C-6C295C2B32C1}" type="slidenum">
              <a:rPr lang="fa-IR"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DA067-3D78-46F9-BC29-82C86CDA84B8}" type="slidenum">
              <a:rPr lang="fa-IR"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017353B-E53E-4CC0-8D00-BB6A7FA78C5C}" type="slidenum">
              <a:rPr lang="fa-IR"/>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7672E-17C1-4C58-9399-19EA301BADFE}" type="datetimeFigureOut">
              <a:rPr lang="fa-IR" smtClean="0"/>
              <a:pPr/>
              <a:t>1434/12/28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58DE1D-6FDA-41B5-9878-06A68C12D0B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E7672E-17C1-4C58-9399-19EA301BADFE}" type="datetimeFigureOut">
              <a:rPr lang="fa-IR" smtClean="0"/>
              <a:pPr/>
              <a:t>1434/12/28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958DE1D-6FDA-41B5-9878-06A68C12D0B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DCB4AF9A-C1FA-480F-BD73-94F330AFF43D}" type="slidenum">
              <a:rPr lang="fa-IR"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229600" cy="1143000"/>
          </a:xfrm>
        </p:spPr>
        <p:txBody>
          <a:bodyPr>
            <a:normAutofit fontScale="90000"/>
          </a:bodyPr>
          <a:lstStyle/>
          <a:p>
            <a:pPr algn="r"/>
            <a:r>
              <a:rPr lang="fa-IR" sz="3600" dirty="0">
                <a:solidFill>
                  <a:srgbClr val="0070C0"/>
                </a:solidFill>
                <a:cs typeface="B Yekan" pitchFamily="2" charset="-78"/>
              </a:rPr>
              <a:t>تپه نوردی به دلایل زیر متوقف می شود : </a:t>
            </a:r>
            <a:r>
              <a:rPr lang="en-US" dirty="0"/>
              <a:t/>
            </a:r>
            <a:br>
              <a:rPr lang="en-US" dirty="0"/>
            </a:br>
            <a:endParaRPr lang="fa-IR" dirty="0"/>
          </a:p>
        </p:txBody>
      </p:sp>
      <p:sp>
        <p:nvSpPr>
          <p:cNvPr id="3" name="Content Placeholder 2"/>
          <p:cNvSpPr>
            <a:spLocks noGrp="1"/>
          </p:cNvSpPr>
          <p:nvPr>
            <p:ph idx="1"/>
          </p:nvPr>
        </p:nvSpPr>
        <p:spPr>
          <a:xfrm>
            <a:off x="457200" y="1142984"/>
            <a:ext cx="8229600" cy="4983179"/>
          </a:xfrm>
        </p:spPr>
        <p:txBody>
          <a:bodyPr/>
          <a:lstStyle/>
          <a:p>
            <a:r>
              <a:rPr lang="fa-IR" dirty="0">
                <a:solidFill>
                  <a:srgbClr val="FF0000"/>
                </a:solidFill>
                <a:cs typeface="B Yekan" pitchFamily="2" charset="-78"/>
              </a:rPr>
              <a:t>ماکزیمم محلی  </a:t>
            </a:r>
            <a:r>
              <a:rPr lang="fa-IR" dirty="0">
                <a:cs typeface="B Yekan" pitchFamily="2" charset="-78"/>
              </a:rPr>
              <a:t>(</a:t>
            </a:r>
            <a:r>
              <a:rPr lang="en-US" dirty="0">
                <a:cs typeface="B Yekan" pitchFamily="2" charset="-78"/>
              </a:rPr>
              <a:t>Local Maxima </a:t>
            </a:r>
            <a:r>
              <a:rPr lang="fa-IR" dirty="0">
                <a:cs typeface="B Yekan" pitchFamily="2" charset="-78"/>
              </a:rPr>
              <a:t> ) </a:t>
            </a:r>
            <a:endParaRPr lang="en-US" dirty="0">
              <a:cs typeface="B Yekan" pitchFamily="2" charset="-78"/>
            </a:endParaRPr>
          </a:p>
          <a:p>
            <a:r>
              <a:rPr lang="fa-IR" sz="2400" dirty="0">
                <a:cs typeface="B Yekan" pitchFamily="2" charset="-78"/>
              </a:rPr>
              <a:t>قله ای که بلندتر از هر یک از همسایه هایش می باشد ، اما از ماکزیمم سراسری کوتاهتر است . الگوریتم تپه نورد که به مجاورت ماکزیمم محلی می رسد .به طرف بالا و به سمت قله حرکت می کند ، ولی متوقف می شود </a:t>
            </a:r>
            <a:r>
              <a:rPr lang="fa-IR" sz="2400" dirty="0" smtClean="0">
                <a:cs typeface="B Yekan" pitchFamily="2" charset="-78"/>
              </a:rPr>
              <a:t>.</a:t>
            </a:r>
          </a:p>
          <a:p>
            <a:endParaRPr lang="fa-IR" sz="2400" dirty="0">
              <a:cs typeface="B Yekan" pitchFamily="2" charset="-78"/>
            </a:endParaRPr>
          </a:p>
          <a:p>
            <a:r>
              <a:rPr lang="fa-IR" dirty="0">
                <a:solidFill>
                  <a:srgbClr val="FF0000"/>
                </a:solidFill>
                <a:cs typeface="B Yekan" pitchFamily="2" charset="-78"/>
              </a:rPr>
              <a:t>برآمدگی ها ( </a:t>
            </a:r>
            <a:r>
              <a:rPr lang="en-US" dirty="0">
                <a:solidFill>
                  <a:srgbClr val="FF0000"/>
                </a:solidFill>
                <a:cs typeface="B Yekan" pitchFamily="2" charset="-78"/>
              </a:rPr>
              <a:t>Ridges </a:t>
            </a:r>
            <a:r>
              <a:rPr lang="fa-IR" dirty="0">
                <a:solidFill>
                  <a:srgbClr val="FF0000"/>
                </a:solidFill>
                <a:cs typeface="B Yekan" pitchFamily="2" charset="-78"/>
              </a:rPr>
              <a:t> ) </a:t>
            </a:r>
            <a:endParaRPr lang="en-US" dirty="0">
              <a:solidFill>
                <a:srgbClr val="FF0000"/>
              </a:solidFill>
              <a:cs typeface="B Yekan" pitchFamily="2" charset="-78"/>
            </a:endParaRPr>
          </a:p>
          <a:p>
            <a:r>
              <a:rPr lang="fa-IR" sz="2400" dirty="0">
                <a:cs typeface="B Yekan" pitchFamily="2" charset="-78"/>
              </a:rPr>
              <a:t>برآمدگی ها منجر به دنباله ای از ماکزیمم محلی می شود که عبور از آن برای الگوریتم حریصانه دشوار است .</a:t>
            </a:r>
            <a:endParaRPr lang="en-US" sz="2400" dirty="0">
              <a:cs typeface="B Yekan" pitchFamily="2" charset="-78"/>
            </a:endParaRPr>
          </a:p>
          <a:p>
            <a:endParaRPr lang="en-US" sz="24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rgbClr val="0070C0"/>
                </a:solidFill>
                <a:cs typeface="B Yekan" pitchFamily="2" charset="-78"/>
              </a:rPr>
              <a:t>تپه نوردی به دلایل زیر متوقف می شود :</a:t>
            </a:r>
            <a:endParaRPr lang="fa-IR" sz="3200" dirty="0"/>
          </a:p>
        </p:txBody>
      </p:sp>
      <p:sp>
        <p:nvSpPr>
          <p:cNvPr id="3" name="Content Placeholder 2"/>
          <p:cNvSpPr>
            <a:spLocks noGrp="1"/>
          </p:cNvSpPr>
          <p:nvPr>
            <p:ph idx="1"/>
          </p:nvPr>
        </p:nvSpPr>
        <p:spPr/>
        <p:txBody>
          <a:bodyPr/>
          <a:lstStyle/>
          <a:p>
            <a:r>
              <a:rPr lang="fa-IR" dirty="0">
                <a:solidFill>
                  <a:srgbClr val="FF0000"/>
                </a:solidFill>
                <a:cs typeface="B Yekan" pitchFamily="2" charset="-78"/>
              </a:rPr>
              <a:t>فلات</a:t>
            </a:r>
            <a:r>
              <a:rPr lang="fa-IR" dirty="0">
                <a:cs typeface="B Yekan" pitchFamily="2" charset="-78"/>
              </a:rPr>
              <a:t> ( </a:t>
            </a:r>
            <a:r>
              <a:rPr lang="en-US" dirty="0" err="1">
                <a:cs typeface="B Yekan" pitchFamily="2" charset="-78"/>
              </a:rPr>
              <a:t>Plateaux</a:t>
            </a:r>
            <a:r>
              <a:rPr lang="en-US" dirty="0">
                <a:cs typeface="B Yekan" pitchFamily="2" charset="-78"/>
              </a:rPr>
              <a:t> </a:t>
            </a:r>
            <a:r>
              <a:rPr lang="fa-IR" dirty="0">
                <a:cs typeface="B Yekan" pitchFamily="2" charset="-78"/>
              </a:rPr>
              <a:t> ) </a:t>
            </a:r>
            <a:endParaRPr lang="en-US" dirty="0">
              <a:cs typeface="B Yekan" pitchFamily="2" charset="-78"/>
            </a:endParaRPr>
          </a:p>
          <a:p>
            <a:r>
              <a:rPr lang="fa-IR" sz="2400" dirty="0">
                <a:cs typeface="B Yekan" pitchFamily="2" charset="-78"/>
              </a:rPr>
              <a:t>فلات می تواند یک ماکزیمم محلی هموار باشد که هیچ خروجی به سمت بالا وجود ندارد . یا یک شانه باشد که از طریق آن می توان پیشروی کرد .</a:t>
            </a:r>
            <a:endParaRPr lang="en-US" sz="2400" dirty="0">
              <a:cs typeface="B Yekan" pitchFamily="2" charset="-78"/>
            </a:endParaRPr>
          </a:p>
          <a:p>
            <a:r>
              <a:rPr lang="fa-IR" sz="2400" dirty="0">
                <a:cs typeface="B Yekan" pitchFamily="2" charset="-78"/>
              </a:rPr>
              <a:t>جستجوی تپه نورد ی ممکن است نتواند را خروج را در </a:t>
            </a:r>
            <a:r>
              <a:rPr lang="fa-IR" sz="2400" dirty="0">
                <a:solidFill>
                  <a:srgbClr val="FF0000"/>
                </a:solidFill>
                <a:cs typeface="B Yekan" pitchFamily="2" charset="-78"/>
              </a:rPr>
              <a:t>فلات</a:t>
            </a:r>
            <a:r>
              <a:rPr lang="fa-IR" sz="2400" dirty="0">
                <a:cs typeface="B Yekan" pitchFamily="2" charset="-78"/>
              </a:rPr>
              <a:t> پیدا کند و مفقود شود .</a:t>
            </a:r>
            <a:endParaRPr lang="en-US" sz="2400" dirty="0">
              <a:cs typeface="B Yekan" pitchFamily="2" charset="-78"/>
            </a:endParaRPr>
          </a:p>
          <a:p>
            <a:r>
              <a:rPr lang="fa-IR" sz="2400" dirty="0">
                <a:cs typeface="B Yekan" pitchFamily="2" charset="-78"/>
              </a:rPr>
              <a:t>هر وقت که الگوریتم به یک ماکزیمم محلی هموار می رسد که شانه نیست ، یک </a:t>
            </a:r>
            <a:r>
              <a:rPr lang="fa-IR" sz="2400" dirty="0">
                <a:solidFill>
                  <a:srgbClr val="FF0000"/>
                </a:solidFill>
                <a:cs typeface="B Yekan" pitchFamily="2" charset="-78"/>
              </a:rPr>
              <a:t>حلقه تکرار بی نهایت </a:t>
            </a:r>
            <a:r>
              <a:rPr lang="fa-IR" sz="2400" dirty="0">
                <a:cs typeface="B Yekan" pitchFamily="2" charset="-78"/>
              </a:rPr>
              <a:t>به وجود خواهد آمد . </a:t>
            </a:r>
            <a:endParaRPr lang="en-US" sz="24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fontScale="90000"/>
          </a:bodyPr>
          <a:lstStyle/>
          <a:p>
            <a:pPr algn="r"/>
            <a:r>
              <a:rPr lang="fa-IR" sz="3600" dirty="0">
                <a:solidFill>
                  <a:srgbClr val="0070C0"/>
                </a:solidFill>
                <a:cs typeface="B Yekan" pitchFamily="2" charset="-78"/>
              </a:rPr>
              <a:t>شکل های گوناگون تپه نوردی  </a:t>
            </a:r>
            <a:r>
              <a:rPr lang="en-US" dirty="0"/>
              <a:t/>
            </a:r>
            <a:br>
              <a:rPr lang="en-US" dirty="0"/>
            </a:br>
            <a:endParaRPr lang="fa-IR" dirty="0"/>
          </a:p>
        </p:txBody>
      </p:sp>
      <p:sp>
        <p:nvSpPr>
          <p:cNvPr id="3" name="Content Placeholder 2"/>
          <p:cNvSpPr>
            <a:spLocks noGrp="1"/>
          </p:cNvSpPr>
          <p:nvPr>
            <p:ph idx="1"/>
          </p:nvPr>
        </p:nvSpPr>
        <p:spPr>
          <a:xfrm>
            <a:off x="285720" y="1142984"/>
            <a:ext cx="8401080" cy="5429288"/>
          </a:xfrm>
        </p:spPr>
        <p:txBody>
          <a:bodyPr>
            <a:normAutofit/>
          </a:bodyPr>
          <a:lstStyle/>
          <a:p>
            <a:r>
              <a:rPr lang="fa-IR" dirty="0">
                <a:solidFill>
                  <a:srgbClr val="FF0000"/>
                </a:solidFill>
                <a:cs typeface="B Yekan" pitchFamily="2" charset="-78"/>
              </a:rPr>
              <a:t>تپه نوردی اتفاقی </a:t>
            </a:r>
            <a:r>
              <a:rPr lang="fa-IR" dirty="0">
                <a:cs typeface="B Yekan" pitchFamily="2" charset="-78"/>
              </a:rPr>
              <a:t>( </a:t>
            </a:r>
            <a:r>
              <a:rPr lang="en-US" dirty="0">
                <a:cs typeface="B Yekan" pitchFamily="2" charset="-78"/>
              </a:rPr>
              <a:t>Stochastic hill climbing </a:t>
            </a:r>
            <a:r>
              <a:rPr lang="fa-IR" dirty="0">
                <a:cs typeface="B Yekan" pitchFamily="2" charset="-78"/>
              </a:rPr>
              <a:t> ) </a:t>
            </a:r>
            <a:endParaRPr lang="en-US" dirty="0">
              <a:cs typeface="B Yekan" pitchFamily="2" charset="-78"/>
            </a:endParaRPr>
          </a:p>
          <a:p>
            <a:r>
              <a:rPr lang="fa-IR" sz="2400" dirty="0">
                <a:cs typeface="B Yekan" pitchFamily="2" charset="-78"/>
              </a:rPr>
              <a:t>به طور تصادفی حرکت هایی را به سمت بالای تپه انتخاب می کند </a:t>
            </a:r>
            <a:r>
              <a:rPr lang="fa-IR" sz="2400" dirty="0" smtClean="0">
                <a:cs typeface="B Yekan" pitchFamily="2" charset="-78"/>
              </a:rPr>
              <a:t>.</a:t>
            </a:r>
          </a:p>
          <a:p>
            <a:pPr>
              <a:buNone/>
            </a:pPr>
            <a:r>
              <a:rPr lang="fa-IR" sz="2400" dirty="0" smtClean="0"/>
              <a:t> </a:t>
            </a:r>
            <a:endParaRPr lang="en-US" sz="2400" dirty="0"/>
          </a:p>
          <a:p>
            <a:r>
              <a:rPr lang="fa-IR" dirty="0">
                <a:solidFill>
                  <a:srgbClr val="FF0000"/>
                </a:solidFill>
                <a:cs typeface="B Yekan" pitchFamily="2" charset="-78"/>
              </a:rPr>
              <a:t>تپه نوردی اولین انتخاب </a:t>
            </a:r>
            <a:r>
              <a:rPr lang="fa-IR" sz="2800" dirty="0">
                <a:cs typeface="B Yekan" pitchFamily="2" charset="-78"/>
              </a:rPr>
              <a:t>( </a:t>
            </a:r>
            <a:r>
              <a:rPr lang="en-US" sz="2800" dirty="0">
                <a:cs typeface="B Yekan" pitchFamily="2" charset="-78"/>
              </a:rPr>
              <a:t> </a:t>
            </a:r>
            <a:r>
              <a:rPr lang="en-US" sz="2800" dirty="0" smtClean="0">
                <a:cs typeface="B Yekan" pitchFamily="2" charset="-78"/>
              </a:rPr>
              <a:t>First-Choice </a:t>
            </a:r>
            <a:r>
              <a:rPr lang="en-US" sz="2800" dirty="0">
                <a:cs typeface="B Yekan" pitchFamily="2" charset="-78"/>
              </a:rPr>
              <a:t>hill climbing </a:t>
            </a:r>
            <a:r>
              <a:rPr lang="fa-IR" sz="2800" dirty="0">
                <a:cs typeface="B Yekan" pitchFamily="2" charset="-78"/>
              </a:rPr>
              <a:t> </a:t>
            </a:r>
            <a:r>
              <a:rPr lang="fa-IR" dirty="0">
                <a:cs typeface="B Yekan" pitchFamily="2" charset="-78"/>
              </a:rPr>
              <a:t>) </a:t>
            </a:r>
            <a:endParaRPr lang="en-US" dirty="0">
              <a:cs typeface="B Yekan" pitchFamily="2" charset="-78"/>
            </a:endParaRPr>
          </a:p>
          <a:p>
            <a:r>
              <a:rPr lang="fa-IR" sz="2400" dirty="0">
                <a:cs typeface="B Yekan" pitchFamily="2" charset="-78"/>
              </a:rPr>
              <a:t>تپه نوردی اتفاقی را به این صورت پیاده سازی می کند که </a:t>
            </a:r>
            <a:r>
              <a:rPr lang="fa-IR" sz="2400" dirty="0">
                <a:solidFill>
                  <a:srgbClr val="FF0000"/>
                </a:solidFill>
                <a:cs typeface="B Yekan" pitchFamily="2" charset="-78"/>
              </a:rPr>
              <a:t>پسین ها </a:t>
            </a:r>
            <a:r>
              <a:rPr lang="fa-IR" sz="2400" dirty="0">
                <a:cs typeface="B Yekan" pitchFamily="2" charset="-78"/>
              </a:rPr>
              <a:t>را به طور تصادفی تولید می کند تا اینکه از آنها بهتر از حالت فعلی باشد .</a:t>
            </a:r>
            <a:endParaRPr lang="en-US" sz="2400" dirty="0">
              <a:cs typeface="B Yekan" pitchFamily="2" charset="-78"/>
            </a:endParaRPr>
          </a:p>
          <a:p>
            <a:endParaRPr lang="fa-IR" dirty="0" smtClean="0"/>
          </a:p>
          <a:p>
            <a:r>
              <a:rPr lang="fa-IR" dirty="0">
                <a:solidFill>
                  <a:srgbClr val="FF0000"/>
                </a:solidFill>
                <a:cs typeface="B Yekan" pitchFamily="2" charset="-78"/>
              </a:rPr>
              <a:t>تپه نوردی با شروع مجدد تصادفی </a:t>
            </a:r>
            <a:r>
              <a:rPr lang="fa-IR" dirty="0">
                <a:cs typeface="B Yekan" pitchFamily="2" charset="-78"/>
              </a:rPr>
              <a:t>( </a:t>
            </a:r>
            <a:r>
              <a:rPr lang="en-US" dirty="0">
                <a:cs typeface="B Yekan" pitchFamily="2" charset="-78"/>
              </a:rPr>
              <a:t>Random-Restart hill climbing </a:t>
            </a:r>
            <a:r>
              <a:rPr lang="fa-IR" dirty="0">
                <a:cs typeface="B Yekan" pitchFamily="2" charset="-78"/>
              </a:rPr>
              <a:t> ) </a:t>
            </a:r>
            <a:endParaRPr lang="fa-IR" dirty="0" smtClean="0">
              <a:cs typeface="B Yekan" pitchFamily="2" charset="-78"/>
            </a:endParaRPr>
          </a:p>
          <a:p>
            <a:r>
              <a:rPr lang="fa-IR" sz="2400" dirty="0">
                <a:cs typeface="B Yekan" pitchFamily="2" charset="-78"/>
              </a:rPr>
              <a:t>این الگوریتم ، دنباله ای از جست و جوهای تپه نوردی را از حالت </a:t>
            </a:r>
            <a:r>
              <a:rPr lang="fa-IR" sz="2400" dirty="0">
                <a:solidFill>
                  <a:srgbClr val="FF0000"/>
                </a:solidFill>
                <a:cs typeface="B Yekan" pitchFamily="2" charset="-78"/>
              </a:rPr>
              <a:t>شروع</a:t>
            </a:r>
            <a:r>
              <a:rPr lang="fa-IR" sz="2400" dirty="0">
                <a:cs typeface="B Yekan" pitchFamily="2" charset="-78"/>
              </a:rPr>
              <a:t> تصادفی آغاز می کند و با رسیدن به هدف متوقف می شوند . </a:t>
            </a:r>
            <a:endParaRPr lang="en-US" sz="2400" dirty="0">
              <a:cs typeface="B Yekan" pitchFamily="2" charset="-78"/>
            </a:endParaRPr>
          </a:p>
          <a:p>
            <a:endParaRPr lang="en-US"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1371584" cy="857248"/>
          </a:xfrm>
        </p:spPr>
        <p:txBody>
          <a:bodyPr/>
          <a:lstStyle/>
          <a:p>
            <a:r>
              <a:rPr lang="fa-IR" dirty="0" smtClean="0"/>
              <a:t>.</a:t>
            </a:r>
            <a:endParaRPr lang="fa-IR" dirty="0"/>
          </a:p>
        </p:txBody>
      </p:sp>
      <p:sp>
        <p:nvSpPr>
          <p:cNvPr id="3" name="Content Placeholder 2"/>
          <p:cNvSpPr>
            <a:spLocks noGrp="1"/>
          </p:cNvSpPr>
          <p:nvPr>
            <p:ph idx="1"/>
          </p:nvPr>
        </p:nvSpPr>
        <p:spPr>
          <a:xfrm>
            <a:off x="457200" y="714356"/>
            <a:ext cx="8229600" cy="5786478"/>
          </a:xfrm>
        </p:spPr>
        <p:txBody>
          <a:bodyPr/>
          <a:lstStyle/>
          <a:p>
            <a:pPr>
              <a:lnSpc>
                <a:spcPct val="150000"/>
              </a:lnSpc>
            </a:pPr>
            <a:r>
              <a:rPr lang="fa-IR" sz="2400" dirty="0">
                <a:cs typeface="B Yekan" pitchFamily="2" charset="-78"/>
              </a:rPr>
              <a:t>با احتمال نزدیک به 1،</a:t>
            </a:r>
            <a:r>
              <a:rPr lang="en-US" sz="2400" dirty="0">
                <a:cs typeface="B Yekan" pitchFamily="2" charset="-78"/>
              </a:rPr>
              <a:t>  </a:t>
            </a:r>
            <a:r>
              <a:rPr lang="fa-IR" sz="2400" dirty="0">
                <a:cs typeface="B Yekan" pitchFamily="2" charset="-78"/>
              </a:rPr>
              <a:t> این الگوریتم کامل است . </a:t>
            </a:r>
            <a:endParaRPr lang="en-US" sz="2400" dirty="0">
              <a:cs typeface="B Yekan" pitchFamily="2" charset="-78"/>
            </a:endParaRPr>
          </a:p>
          <a:p>
            <a:pPr>
              <a:lnSpc>
                <a:spcPct val="150000"/>
              </a:lnSpc>
            </a:pPr>
            <a:r>
              <a:rPr lang="fa-IR" sz="2400" dirty="0">
                <a:cs typeface="B Yekan" pitchFamily="2" charset="-78"/>
              </a:rPr>
              <a:t>برای </a:t>
            </a:r>
            <a:r>
              <a:rPr lang="fa-IR" sz="2400" dirty="0">
                <a:solidFill>
                  <a:srgbClr val="FF0000"/>
                </a:solidFill>
                <a:cs typeface="B Yekan" pitchFamily="2" charset="-78"/>
              </a:rPr>
              <a:t>مسئله 8 وزیر </a:t>
            </a:r>
            <a:r>
              <a:rPr lang="fa-IR" sz="2400" dirty="0">
                <a:cs typeface="B Yekan" pitchFamily="2" charset="-78"/>
              </a:rPr>
              <a:t>، تپه نوردی با شروع مجدد تصادفی کارآمدتر </a:t>
            </a:r>
            <a:r>
              <a:rPr lang="fa-IR" sz="2400" dirty="0" smtClean="0">
                <a:cs typeface="B Yekan" pitchFamily="2" charset="-78"/>
              </a:rPr>
              <a:t>است</a:t>
            </a:r>
            <a:endParaRPr lang="en-US" sz="2400" dirty="0">
              <a:cs typeface="B Yekan" pitchFamily="2" charset="-78"/>
            </a:endParaRPr>
          </a:p>
          <a:p>
            <a:pPr>
              <a:lnSpc>
                <a:spcPct val="150000"/>
              </a:lnSpc>
            </a:pPr>
            <a:r>
              <a:rPr lang="fa-IR" sz="2400" dirty="0">
                <a:cs typeface="B Yekan" pitchFamily="2" charset="-78"/>
              </a:rPr>
              <a:t>موفقیت تپه نوردی به شکل  </a:t>
            </a:r>
            <a:r>
              <a:rPr lang="fa-IR" sz="2400" dirty="0">
                <a:solidFill>
                  <a:srgbClr val="FF0000"/>
                </a:solidFill>
                <a:cs typeface="B Yekan" pitchFamily="2" charset="-78"/>
              </a:rPr>
              <a:t>دورنمای فضای </a:t>
            </a:r>
            <a:r>
              <a:rPr lang="fa-IR" sz="2400" dirty="0">
                <a:cs typeface="B Yekan" pitchFamily="2" charset="-78"/>
              </a:rPr>
              <a:t>حالت بستگی دارد . اگر تعداد ماکزیمم های محلی و فلات کم باشد ، تپه نوردی با شروع مجدد تصادفی ، سریعا راه حل خوبی را می یابد . </a:t>
            </a:r>
            <a:endParaRPr lang="en-US" sz="2400" dirty="0">
              <a:cs typeface="B Yekan" pitchFamily="2" charset="-78"/>
            </a:endParaRPr>
          </a:p>
          <a:p>
            <a:r>
              <a:rPr lang="fa-IR" dirty="0">
                <a:solidFill>
                  <a:srgbClr val="0070C0"/>
                </a:solidFill>
                <a:cs typeface="B Yekan" pitchFamily="2" charset="-78"/>
              </a:rPr>
              <a:t>الگوریتم تپه نوردی و مساله 8 وزیر </a:t>
            </a:r>
            <a:endParaRPr lang="en-US" dirty="0">
              <a:solidFill>
                <a:srgbClr val="0070C0"/>
              </a:solidFill>
              <a:cs typeface="B Yekan" pitchFamily="2" charset="-78"/>
            </a:endParaRPr>
          </a:p>
          <a:p>
            <a:r>
              <a:rPr lang="fa-IR" sz="2400" dirty="0">
                <a:cs typeface="B Yekan" pitchFamily="2" charset="-78"/>
              </a:rPr>
              <a:t>الگوریتم های جست و جوی محلی معمولا از </a:t>
            </a:r>
            <a:r>
              <a:rPr lang="fa-IR" sz="2400" dirty="0">
                <a:solidFill>
                  <a:srgbClr val="FF0000"/>
                </a:solidFill>
                <a:cs typeface="B Yekan" pitchFamily="2" charset="-78"/>
              </a:rPr>
              <a:t>فرموله کردن حالت کامل </a:t>
            </a:r>
            <a:r>
              <a:rPr lang="fa-IR" sz="2400" dirty="0">
                <a:cs typeface="B Yekan" pitchFamily="2" charset="-78"/>
              </a:rPr>
              <a:t>استفاده می کنند .که در هر حالت 8 وزیر در صفحه قرار دارند. به طوری که در هر ستون یک وزیر است . </a:t>
            </a:r>
            <a:endParaRPr lang="en-US" sz="24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fontScale="90000"/>
          </a:bodyPr>
          <a:lstStyle/>
          <a:p>
            <a:pPr algn="r"/>
            <a:r>
              <a:rPr lang="fa-IR" sz="3600" dirty="0">
                <a:solidFill>
                  <a:srgbClr val="0070C0"/>
                </a:solidFill>
                <a:cs typeface="B Yekan" pitchFamily="2" charset="-78"/>
              </a:rPr>
              <a:t>الگوریتم تپه نوردی و مساله 8 وزیر </a:t>
            </a:r>
            <a:r>
              <a:rPr lang="en-US" dirty="0"/>
              <a:t/>
            </a:r>
            <a:br>
              <a:rPr lang="en-US" dirty="0"/>
            </a:br>
            <a:endParaRPr lang="fa-IR" dirty="0"/>
          </a:p>
        </p:txBody>
      </p:sp>
      <p:sp>
        <p:nvSpPr>
          <p:cNvPr id="8193" name="Rectangle 1"/>
          <p:cNvSpPr>
            <a:spLocks noGrp="1" noChangeArrowheads="1"/>
          </p:cNvSpPr>
          <p:nvPr>
            <p:ph idx="1"/>
          </p:nvPr>
        </p:nvSpPr>
        <p:spPr bwMode="auto">
          <a:xfrm>
            <a:off x="357158" y="1143000"/>
            <a:ext cx="8329644"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fontAlgn="base">
              <a:lnSpc>
                <a:spcPct val="150000"/>
              </a:lnSpc>
              <a:spcBef>
                <a:spcPct val="0"/>
              </a:spcBef>
              <a:spcAft>
                <a:spcPct val="0"/>
              </a:spcAft>
            </a:pPr>
            <a:r>
              <a:rPr kumimoji="0" lang="fa-IR" sz="2400" b="0" i="0" u="none" strike="noStrike" cap="none" normalizeH="0" baseline="0" dirty="0" smtClean="0">
                <a:ln>
                  <a:noFill/>
                </a:ln>
                <a:solidFill>
                  <a:srgbClr val="215868"/>
                </a:solidFill>
                <a:effectLst/>
                <a:latin typeface="Calibri" pitchFamily="34" charset="0"/>
                <a:ea typeface="Calibri" pitchFamily="34" charset="0"/>
                <a:cs typeface="B Yekan" pitchFamily="2" charset="-78"/>
              </a:rPr>
              <a:t> پسین های</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Yekan" pitchFamily="2" charset="-78"/>
              </a:rPr>
              <a:t> یک حالت ، تمام حالت های ممکنی هستند که با </a:t>
            </a:r>
            <a:r>
              <a:rPr kumimoji="0" lang="fa-IR" sz="2400" b="0" i="0" u="none" strike="noStrike" cap="none" normalizeH="0" baseline="0" dirty="0" smtClean="0">
                <a:ln>
                  <a:noFill/>
                </a:ln>
                <a:solidFill>
                  <a:srgbClr val="FF0000"/>
                </a:solidFill>
                <a:effectLst/>
                <a:latin typeface="Calibri" pitchFamily="34" charset="0"/>
                <a:ea typeface="Calibri" pitchFamily="34" charset="0"/>
                <a:cs typeface="B Yekan" pitchFamily="2" charset="-78"/>
              </a:rPr>
              <a:t>انتقال یک وزیر به مربع دیگری در همان ستون</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Yekan" pitchFamily="2" charset="-78"/>
              </a:rPr>
              <a:t> تولید می شود. </a:t>
            </a:r>
            <a:endParaRPr kumimoji="0" lang="fa-IR" sz="2400" b="0" i="0" u="none" strike="noStrike" cap="none" normalizeH="0" baseline="0" dirty="0" smtClean="0">
              <a:ln>
                <a:noFill/>
              </a:ln>
              <a:solidFill>
                <a:schemeClr val="tx1"/>
              </a:solidFill>
              <a:effectLst/>
              <a:latin typeface="Arial" pitchFamily="34" charset="0"/>
              <a:cs typeface="B Yekan" pitchFamily="2" charset="-78"/>
            </a:endParaRPr>
          </a:p>
          <a:p>
            <a:pPr marL="0" indent="0" fontAlgn="base">
              <a:lnSpc>
                <a:spcPct val="150000"/>
              </a:lnSpc>
              <a:spcBef>
                <a:spcPct val="0"/>
              </a:spcBef>
              <a:spcAft>
                <a:spcPct val="0"/>
              </a:spcAft>
            </a:pPr>
            <a:r>
              <a:rPr lang="fa-IR" sz="2400" dirty="0" smtClean="0">
                <a:cs typeface="B Yekan" pitchFamily="2" charset="-78"/>
              </a:rPr>
              <a:t> هر </a:t>
            </a:r>
            <a:r>
              <a:rPr lang="fa-IR" sz="2400" dirty="0">
                <a:cs typeface="B Yekan" pitchFamily="2" charset="-78"/>
              </a:rPr>
              <a:t>حالت  </a:t>
            </a:r>
            <a:r>
              <a:rPr lang="en-US" sz="2400" dirty="0">
                <a:cs typeface="B Yekan" pitchFamily="2" charset="-78"/>
              </a:rPr>
              <a:t>7 * 8 = 56 </a:t>
            </a:r>
            <a:r>
              <a:rPr lang="fa-IR" sz="2400" dirty="0">
                <a:cs typeface="B Yekan" pitchFamily="2" charset="-78"/>
              </a:rPr>
              <a:t>  اعداد پسین دارد .</a:t>
            </a:r>
            <a:endParaRPr lang="en-US" sz="2400" dirty="0">
              <a:cs typeface="B Yekan" pitchFamily="2" charset="-78"/>
            </a:endParaRPr>
          </a:p>
          <a:p>
            <a:pPr marL="0" indent="0" fontAlgn="base">
              <a:lnSpc>
                <a:spcPct val="150000"/>
              </a:lnSpc>
              <a:spcBef>
                <a:spcPct val="0"/>
              </a:spcBef>
              <a:spcAft>
                <a:spcPct val="0"/>
              </a:spcAft>
            </a:pPr>
            <a:r>
              <a:rPr lang="fa-IR" sz="2400" dirty="0" smtClean="0">
                <a:cs typeface="B Yekan" pitchFamily="2" charset="-78"/>
              </a:rPr>
              <a:t> تابع </a:t>
            </a:r>
            <a:r>
              <a:rPr lang="fa-IR" sz="2400" dirty="0">
                <a:cs typeface="B Yekan" pitchFamily="2" charset="-78"/>
              </a:rPr>
              <a:t>هزینه ابتکاری  </a:t>
            </a:r>
            <a:r>
              <a:rPr lang="en-US" sz="2400" dirty="0">
                <a:cs typeface="B Yekan" pitchFamily="2" charset="-78"/>
              </a:rPr>
              <a:t>h</a:t>
            </a:r>
            <a:r>
              <a:rPr lang="fa-IR" sz="2400" dirty="0">
                <a:cs typeface="B Yekan" pitchFamily="2" charset="-78"/>
              </a:rPr>
              <a:t> : تعداد جفت هایی از وزیران است که به طور مستقیم یا غیر مستقیم به یکدیگر گارد می دهند . </a:t>
            </a:r>
            <a:endParaRPr lang="en-US" sz="2400" dirty="0">
              <a:cs typeface="B Yekan" pitchFamily="2" charset="-78"/>
            </a:endParaRPr>
          </a:p>
          <a:p>
            <a:pPr marL="0" indent="0" fontAlgn="base">
              <a:spcBef>
                <a:spcPct val="0"/>
              </a:spcBef>
              <a:spcAft>
                <a:spcPct val="0"/>
              </a:spcAft>
            </a:pPr>
            <a:endParaRPr kumimoji="0" lang="fa-IR" sz="2400" b="0" i="0" u="none" strike="noStrike" cap="none" normalizeH="0" baseline="0" dirty="0" smtClean="0">
              <a:ln>
                <a:noFill/>
              </a:ln>
              <a:solidFill>
                <a:schemeClr val="tx1"/>
              </a:solidFill>
              <a:effectLst/>
              <a:latin typeface="Arial" pitchFamily="34" charset="0"/>
              <a:cs typeface="B Yekan" pitchFamily="2" charset="-7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h=17                      h=1</a:t>
            </a:r>
            <a:r>
              <a:rPr lang="en-US" dirty="0" smtClean="0"/>
              <a:t>     </a:t>
            </a:r>
            <a:endParaRPr lang="fa-IR" dirty="0"/>
          </a:p>
        </p:txBody>
      </p:sp>
      <p:pic>
        <p:nvPicPr>
          <p:cNvPr id="4" name="Content Placeholder 3" descr="cap3.JP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500034" y="1428736"/>
            <a:ext cx="3929090" cy="3937594"/>
          </a:xfrm>
        </p:spPr>
      </p:pic>
      <p:pic>
        <p:nvPicPr>
          <p:cNvPr id="5" name="Picture 4" descr="cap4.JPG"/>
          <p:cNvPicPr>
            <a:picLocks noChangeAspect="1"/>
          </p:cNvPicPr>
          <p:nvPr/>
        </p:nvPicPr>
        <p:blipFill>
          <a:blip r:embed="rId4">
            <a:clrChange>
              <a:clrFrom>
                <a:srgbClr val="FFFFFF"/>
              </a:clrFrom>
              <a:clrTo>
                <a:srgbClr val="FFFFFF">
                  <a:alpha val="0"/>
                </a:srgbClr>
              </a:clrTo>
            </a:clrChange>
          </a:blip>
          <a:stretch>
            <a:fillRect/>
          </a:stretch>
        </p:blipFill>
        <p:spPr>
          <a:xfrm>
            <a:off x="4678928" y="1500174"/>
            <a:ext cx="3965038" cy="3857652"/>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8229600" cy="1143000"/>
          </a:xfrm>
        </p:spPr>
        <p:txBody>
          <a:bodyPr>
            <a:normAutofit fontScale="90000"/>
          </a:bodyPr>
          <a:lstStyle/>
          <a:p>
            <a:pPr algn="r"/>
            <a:r>
              <a:rPr lang="en-US" dirty="0">
                <a:solidFill>
                  <a:srgbClr val="0070C0"/>
                </a:solidFill>
              </a:rPr>
              <a:t>Simulated Annealing </a:t>
            </a:r>
            <a:r>
              <a:rPr lang="en-US" dirty="0"/>
              <a:t/>
            </a:r>
            <a:br>
              <a:rPr lang="en-US" dirty="0"/>
            </a:br>
            <a:endParaRPr lang="fa-IR" dirty="0"/>
          </a:p>
        </p:txBody>
      </p:sp>
      <p:sp>
        <p:nvSpPr>
          <p:cNvPr id="3" name="Content Placeholder 2"/>
          <p:cNvSpPr>
            <a:spLocks noGrp="1"/>
          </p:cNvSpPr>
          <p:nvPr>
            <p:ph idx="1"/>
          </p:nvPr>
        </p:nvSpPr>
        <p:spPr>
          <a:xfrm>
            <a:off x="457200" y="1142984"/>
            <a:ext cx="8229600" cy="5214974"/>
          </a:xfrm>
        </p:spPr>
        <p:txBody>
          <a:bodyPr>
            <a:normAutofit/>
          </a:bodyPr>
          <a:lstStyle/>
          <a:p>
            <a:r>
              <a:rPr lang="fa-IR" sz="2400" dirty="0">
                <a:cs typeface="B Yekan" pitchFamily="2" charset="-78"/>
              </a:rPr>
              <a:t>الگوریتم متشکل است از </a:t>
            </a:r>
            <a:r>
              <a:rPr lang="fa-IR" sz="2400" dirty="0">
                <a:solidFill>
                  <a:srgbClr val="FF0000"/>
                </a:solidFill>
                <a:cs typeface="B Yekan" pitchFamily="2" charset="-78"/>
              </a:rPr>
              <a:t>تپه نوردی با حرکت تصادفی </a:t>
            </a:r>
            <a:r>
              <a:rPr lang="fa-IR" sz="2400" dirty="0">
                <a:cs typeface="B Yekan" pitchFamily="2" charset="-78"/>
              </a:rPr>
              <a:t>،که کارآمد و کامل باشد . </a:t>
            </a:r>
            <a:endParaRPr lang="en-US" sz="2400" dirty="0">
              <a:cs typeface="B Yekan" pitchFamily="2" charset="-78"/>
            </a:endParaRPr>
          </a:p>
          <a:p>
            <a:r>
              <a:rPr lang="fa-IR" sz="2400" dirty="0">
                <a:cs typeface="B Yekan" pitchFamily="2" charset="-78"/>
              </a:rPr>
              <a:t>درمتالوژی </a:t>
            </a:r>
            <a:r>
              <a:rPr lang="en-US" sz="2400" dirty="0">
                <a:cs typeface="B Yekan" pitchFamily="2" charset="-78"/>
              </a:rPr>
              <a:t>annealing </a:t>
            </a:r>
            <a:r>
              <a:rPr lang="fa-IR" sz="2400" dirty="0">
                <a:cs typeface="B Yekan" pitchFamily="2" charset="-78"/>
              </a:rPr>
              <a:t> فرآیندی است که فلز های سخت و شیشه را با درجه بالایی حرارت می دهند و سپس آن ها را به تدریج سرد می کنند </a:t>
            </a:r>
            <a:r>
              <a:rPr lang="fa-IR" sz="2400" dirty="0" smtClean="0">
                <a:cs typeface="B Yekan" pitchFamily="2" charset="-78"/>
              </a:rPr>
              <a:t>به </a:t>
            </a:r>
            <a:r>
              <a:rPr lang="fa-IR" sz="2400" dirty="0">
                <a:cs typeface="B Yekan" pitchFamily="2" charset="-78"/>
              </a:rPr>
              <a:t>این ترتیب مواد به حالت کریستالی با انرژی پایین در می آیند </a:t>
            </a:r>
            <a:r>
              <a:rPr lang="fa-IR" sz="2400" dirty="0" smtClean="0">
                <a:cs typeface="B Yekan" pitchFamily="2" charset="-78"/>
              </a:rPr>
              <a:t>.</a:t>
            </a:r>
          </a:p>
          <a:p>
            <a:endParaRPr lang="en-US" sz="2400" dirty="0">
              <a:cs typeface="B Yekan" pitchFamily="2" charset="-78"/>
            </a:endParaRPr>
          </a:p>
          <a:p>
            <a:r>
              <a:rPr lang="fa-IR" sz="2800" dirty="0">
                <a:solidFill>
                  <a:srgbClr val="0070C0"/>
                </a:solidFill>
                <a:cs typeface="B Yekan" pitchFamily="2" charset="-78"/>
              </a:rPr>
              <a:t>مقایسه با حرکت توپ </a:t>
            </a:r>
            <a:endParaRPr lang="en-US" sz="2800" dirty="0">
              <a:solidFill>
                <a:srgbClr val="0070C0"/>
              </a:solidFill>
              <a:cs typeface="B Yekan" pitchFamily="2" charset="-78"/>
            </a:endParaRPr>
          </a:p>
          <a:p>
            <a:r>
              <a:rPr lang="fa-IR" sz="2400" dirty="0">
                <a:cs typeface="B Yekan" pitchFamily="2" charset="-78"/>
              </a:rPr>
              <a:t>در فرود توپ از تپه به عمیق ترین شکاف می رود .</a:t>
            </a:r>
            <a:endParaRPr lang="en-US" sz="2400" dirty="0">
              <a:cs typeface="B Yekan" pitchFamily="2" charset="-78"/>
            </a:endParaRPr>
          </a:p>
          <a:p>
            <a:r>
              <a:rPr lang="fa-IR" sz="2400" dirty="0">
                <a:cs typeface="B Yekan" pitchFamily="2" charset="-78"/>
              </a:rPr>
              <a:t>با تکان دادن سطح ف توپ از ماکزیمم محلی خارج میشود . </a:t>
            </a:r>
            <a:endParaRPr lang="en-US" sz="2400" dirty="0">
              <a:cs typeface="B Yekan" pitchFamily="2" charset="-78"/>
            </a:endParaRPr>
          </a:p>
          <a:p>
            <a:r>
              <a:rPr lang="fa-IR" sz="2400" dirty="0">
                <a:cs typeface="B Yekan" pitchFamily="2" charset="-78"/>
              </a:rPr>
              <a:t>با تکان شدید شروع می کند ( دمای زیاد ) </a:t>
            </a:r>
            <a:endParaRPr lang="en-US" sz="2400" dirty="0">
              <a:cs typeface="B Yekan" pitchFamily="2" charset="-78"/>
            </a:endParaRPr>
          </a:p>
          <a:p>
            <a:r>
              <a:rPr lang="fa-IR" sz="2400" dirty="0">
                <a:cs typeface="B Yekan" pitchFamily="2" charset="-78"/>
              </a:rPr>
              <a:t>به تدریج تکان کاهش ( به دمای پایین تر  ) </a:t>
            </a:r>
            <a:endParaRPr lang="en-US" sz="24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Simulated Annealing</a:t>
            </a:r>
            <a:endParaRPr lang="fa-IR" dirty="0"/>
          </a:p>
        </p:txBody>
      </p:sp>
      <p:pic>
        <p:nvPicPr>
          <p:cNvPr id="4" name="Content Placeholder 3" descr="cap5.JP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500034" y="1500174"/>
            <a:ext cx="8128822" cy="4525963"/>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300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Simulated Annealing</a:t>
            </a:r>
            <a:endParaRPr lang="fa-IR" dirty="0"/>
          </a:p>
        </p:txBody>
      </p:sp>
      <p:sp>
        <p:nvSpPr>
          <p:cNvPr id="3" name="Content Placeholder 2"/>
          <p:cNvSpPr>
            <a:spLocks noGrp="1"/>
          </p:cNvSpPr>
          <p:nvPr>
            <p:ph idx="1"/>
          </p:nvPr>
        </p:nvSpPr>
        <p:spPr/>
        <p:txBody>
          <a:bodyPr>
            <a:normAutofit/>
          </a:bodyPr>
          <a:lstStyle/>
          <a:p>
            <a:r>
              <a:rPr lang="fa-IR" sz="2400" dirty="0" smtClean="0">
                <a:cs typeface="B Yekan" pitchFamily="2" charset="-78"/>
              </a:rPr>
              <a:t>داخلی </a:t>
            </a:r>
            <a:r>
              <a:rPr lang="fa-IR" sz="2400" dirty="0">
                <a:cs typeface="B Yekan" pitchFamily="2" charset="-78"/>
              </a:rPr>
              <a:t>ترین  حلقه الگوریتم </a:t>
            </a:r>
            <a:r>
              <a:rPr lang="en-US" sz="2400" dirty="0">
                <a:cs typeface="B Yekan" pitchFamily="2" charset="-78"/>
              </a:rPr>
              <a:t>Simulated Annealing </a:t>
            </a:r>
            <a:r>
              <a:rPr lang="fa-IR" sz="2400" dirty="0">
                <a:cs typeface="B Yekan" pitchFamily="2" charset="-78"/>
              </a:rPr>
              <a:t> شبیه </a:t>
            </a:r>
            <a:r>
              <a:rPr lang="fa-IR" sz="2400" dirty="0">
                <a:solidFill>
                  <a:srgbClr val="FF0000"/>
                </a:solidFill>
                <a:cs typeface="B Yekan" pitchFamily="2" charset="-78"/>
              </a:rPr>
              <a:t>تپه نوردی </a:t>
            </a:r>
            <a:r>
              <a:rPr lang="fa-IR" sz="2400" dirty="0">
                <a:cs typeface="B Yekan" pitchFamily="2" charset="-78"/>
              </a:rPr>
              <a:t>است </a:t>
            </a:r>
            <a:r>
              <a:rPr lang="fa-IR" sz="2400" dirty="0" smtClean="0">
                <a:cs typeface="B Yekan" pitchFamily="2" charset="-78"/>
              </a:rPr>
              <a:t>.</a:t>
            </a:r>
          </a:p>
          <a:p>
            <a:r>
              <a:rPr lang="fa-IR" sz="2400" dirty="0">
                <a:cs typeface="B Yekan" pitchFamily="2" charset="-78"/>
              </a:rPr>
              <a:t>به جای انتخاب بهترین حرکت ، یک حرکت تصادفی را انتخاب می کند  </a:t>
            </a:r>
            <a:r>
              <a:rPr lang="fa-IR" sz="2400" dirty="0" smtClean="0">
                <a:cs typeface="B Yekan" pitchFamily="2" charset="-78"/>
              </a:rPr>
              <a:t>اگر </a:t>
            </a:r>
            <a:r>
              <a:rPr lang="fa-IR" sz="2400" dirty="0">
                <a:cs typeface="B Yekan" pitchFamily="2" charset="-78"/>
              </a:rPr>
              <a:t>این حرکت ، وضعیت را بهبود بخشید همواره قابل قبول است .و گرنه الگوریتم حرکت را با احتمال کمتر از 1 می پذیرد . ( بر خلاف تپه نوردی ) </a:t>
            </a:r>
            <a:endParaRPr lang="en-US" sz="2400" dirty="0">
              <a:cs typeface="B Yekan" pitchFamily="2" charset="-78"/>
            </a:endParaRPr>
          </a:p>
          <a:p>
            <a:r>
              <a:rPr lang="ar-SA" sz="2400" dirty="0">
                <a:cs typeface="B Yekan" pitchFamily="2" charset="-78"/>
              </a:rPr>
              <a:t>در اين گروه از الگوريتم</a:t>
            </a:r>
            <a:r>
              <a:rPr lang="en-US" sz="2400" dirty="0">
                <a:cs typeface="B Yekan" pitchFamily="2" charset="-78"/>
              </a:rPr>
              <a:t>‌</a:t>
            </a:r>
            <a:r>
              <a:rPr lang="ar-SA" sz="2400" dirty="0">
                <a:cs typeface="B Yekan" pitchFamily="2" charset="-78"/>
              </a:rPr>
              <a:t>ها به جاي شروع دوباره به طور تصادفي، زماني که در يک ماکزيمم محلي گير افتاديم، مي</a:t>
            </a:r>
            <a:r>
              <a:rPr lang="en-US" sz="2400" dirty="0">
                <a:cs typeface="B Yekan" pitchFamily="2" charset="-78"/>
              </a:rPr>
              <a:t>‌</a:t>
            </a:r>
            <a:r>
              <a:rPr lang="ar-SA" sz="2400" dirty="0">
                <a:cs typeface="B Yekan" pitchFamily="2" charset="-78"/>
              </a:rPr>
              <a:t>توانيم اجازه دهيم که جستجو چند قدم به طرف پائين بردارد تا از ماکزيمم محلي فرار کند. </a:t>
            </a:r>
            <a:endParaRPr lang="en-US" sz="2400" dirty="0">
              <a:cs typeface="B Yekan" pitchFamily="2" charset="-78"/>
            </a:endParaRPr>
          </a:p>
          <a:p>
            <a:endParaRPr lang="fa-IR" sz="2400" dirty="0">
              <a:cs typeface="B Yekan" pitchFamily="2" charset="-78"/>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24" y="357174"/>
            <a:ext cx="8229600" cy="1143000"/>
          </a:xfrm>
        </p:spPr>
        <p:txBody>
          <a:bodyPr>
            <a:noAutofit/>
          </a:bodyPr>
          <a:lstStyle/>
          <a:p>
            <a:r>
              <a:rPr lang="ar-SA" sz="4000" dirty="0">
                <a:solidFill>
                  <a:srgbClr val="0070C0"/>
                </a:solidFill>
                <a:cs typeface="EntezareZohoor 1 **" pitchFamily="2" charset="-78"/>
              </a:rPr>
              <a:t>جست و جوی پرتومحلی ( </a:t>
            </a:r>
            <a:r>
              <a:rPr lang="en-US" sz="4000" dirty="0">
                <a:solidFill>
                  <a:srgbClr val="0070C0"/>
                </a:solidFill>
                <a:cs typeface="EntezareZohoor 1 **" pitchFamily="2" charset="-78"/>
              </a:rPr>
              <a:t>Local Beam Search </a:t>
            </a:r>
            <a:r>
              <a:rPr lang="fa-IR" sz="4000" dirty="0">
                <a:solidFill>
                  <a:srgbClr val="0070C0"/>
                </a:solidFill>
                <a:cs typeface="EntezareZohoor 1 **" pitchFamily="2" charset="-78"/>
              </a:rPr>
              <a:t> ) </a:t>
            </a:r>
            <a:r>
              <a:rPr lang="en-US" sz="4000" dirty="0">
                <a:solidFill>
                  <a:srgbClr val="0070C0"/>
                </a:solidFill>
                <a:cs typeface="EntezareZohoor 1 **" pitchFamily="2" charset="-78"/>
              </a:rPr>
              <a:t/>
            </a:r>
            <a:br>
              <a:rPr lang="en-US" sz="4000" dirty="0">
                <a:solidFill>
                  <a:srgbClr val="0070C0"/>
                </a:solidFill>
                <a:cs typeface="EntezareZohoor 1 **" pitchFamily="2" charset="-78"/>
              </a:rPr>
            </a:br>
            <a:endParaRPr lang="fa-IR" sz="4000" dirty="0">
              <a:solidFill>
                <a:srgbClr val="0070C0"/>
              </a:solidFill>
              <a:cs typeface="EntezareZohoor 1 **" pitchFamily="2" charset="-78"/>
            </a:endParaRPr>
          </a:p>
        </p:txBody>
      </p:sp>
      <p:sp>
        <p:nvSpPr>
          <p:cNvPr id="3" name="Content Placeholder 2"/>
          <p:cNvSpPr>
            <a:spLocks noGrp="1"/>
          </p:cNvSpPr>
          <p:nvPr>
            <p:ph idx="1"/>
          </p:nvPr>
        </p:nvSpPr>
        <p:spPr>
          <a:xfrm>
            <a:off x="457200" y="1428736"/>
            <a:ext cx="8329642" cy="4697427"/>
          </a:xfrm>
        </p:spPr>
        <p:txBody>
          <a:bodyPr/>
          <a:lstStyle/>
          <a:p>
            <a:r>
              <a:rPr lang="fa-IR" sz="2400" dirty="0">
                <a:cs typeface="B Yekan" pitchFamily="2" charset="-78"/>
              </a:rPr>
              <a:t>الگوریتم جست و جوی پرتو محلی به جای یک حالت ، </a:t>
            </a:r>
            <a:r>
              <a:rPr lang="en-US" sz="2400" dirty="0">
                <a:cs typeface="B Yekan" pitchFamily="2" charset="-78"/>
              </a:rPr>
              <a:t>K</a:t>
            </a:r>
            <a:r>
              <a:rPr lang="fa-IR" sz="2400" dirty="0">
                <a:cs typeface="B Yekan" pitchFamily="2" charset="-78"/>
              </a:rPr>
              <a:t> حالت را نگهداری می کند .</a:t>
            </a:r>
            <a:endParaRPr lang="en-US" sz="2400" dirty="0">
              <a:cs typeface="B Yekan" pitchFamily="2" charset="-78"/>
            </a:endParaRPr>
          </a:p>
          <a:p>
            <a:r>
              <a:rPr lang="fa-IR" sz="2400" dirty="0">
                <a:solidFill>
                  <a:srgbClr val="FF0000"/>
                </a:solidFill>
                <a:cs typeface="B Yekan" pitchFamily="2" charset="-78"/>
              </a:rPr>
              <a:t>مرحله 1</a:t>
            </a:r>
            <a:r>
              <a:rPr lang="fa-IR" sz="2400" dirty="0">
                <a:cs typeface="B Yekan" pitchFamily="2" charset="-78"/>
              </a:rPr>
              <a:t>) این الگوریتم با </a:t>
            </a:r>
            <a:r>
              <a:rPr lang="en-US" sz="2400" dirty="0">
                <a:cs typeface="B Yekan" pitchFamily="2" charset="-78"/>
              </a:rPr>
              <a:t>K</a:t>
            </a:r>
            <a:r>
              <a:rPr lang="fa-IR" sz="2400" dirty="0">
                <a:cs typeface="B Yekan" pitchFamily="2" charset="-78"/>
              </a:rPr>
              <a:t> حالت که به طور تصادفی تولید شده اند ،شروع می کند .</a:t>
            </a:r>
            <a:endParaRPr lang="en-US" sz="2400" dirty="0">
              <a:cs typeface="B Yekan" pitchFamily="2" charset="-78"/>
            </a:endParaRPr>
          </a:p>
          <a:p>
            <a:r>
              <a:rPr lang="fa-IR" sz="2400" dirty="0">
                <a:solidFill>
                  <a:srgbClr val="FF0000"/>
                </a:solidFill>
                <a:cs typeface="B Yekan" pitchFamily="2" charset="-78"/>
              </a:rPr>
              <a:t>مرحله 2</a:t>
            </a:r>
            <a:r>
              <a:rPr lang="en-US" sz="2400" dirty="0">
                <a:cs typeface="B Yekan" pitchFamily="2" charset="-78"/>
              </a:rPr>
              <a:t> ( </a:t>
            </a:r>
            <a:r>
              <a:rPr lang="fa-IR" sz="2400" dirty="0">
                <a:cs typeface="B Yekan" pitchFamily="2" charset="-78"/>
              </a:rPr>
              <a:t>در هر مرحله ، تمام پسین های همه ی حالت ها تولید می شوند .</a:t>
            </a:r>
            <a:endParaRPr lang="en-US" sz="2400" dirty="0">
              <a:cs typeface="B Yekan" pitchFamily="2" charset="-78"/>
            </a:endParaRPr>
          </a:p>
          <a:p>
            <a:r>
              <a:rPr lang="fa-IR" sz="2400" dirty="0">
                <a:cs typeface="B Yekan" pitchFamily="2" charset="-78"/>
              </a:rPr>
              <a:t>اگر یکی از آنها هدف بود ، الگوریتم متوقف می شود. </a:t>
            </a:r>
            <a:endParaRPr lang="en-US" sz="2400" dirty="0">
              <a:cs typeface="B Yekan" pitchFamily="2" charset="-78"/>
            </a:endParaRPr>
          </a:p>
          <a:p>
            <a:r>
              <a:rPr lang="fa-IR" sz="2400" dirty="0">
                <a:cs typeface="B Yekan" pitchFamily="2" charset="-78"/>
              </a:rPr>
              <a:t>در غیر این صورت ، بهترین پسین انتخاب و عمل تکرار می شود . </a:t>
            </a:r>
            <a:endParaRPr lang="en-US" sz="24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242" y="500042"/>
            <a:ext cx="8229600" cy="1143000"/>
          </a:xfrm>
        </p:spPr>
        <p:txBody>
          <a:bodyPr>
            <a:normAutofit fontScale="90000"/>
          </a:bodyPr>
          <a:lstStyle/>
          <a:p>
            <a:pPr algn="r"/>
            <a:r>
              <a:rPr lang="fa-IR" sz="3600" dirty="0">
                <a:solidFill>
                  <a:srgbClr val="0070C0"/>
                </a:solidFill>
                <a:cs typeface="B Yekan" pitchFamily="2" charset="-78"/>
              </a:rPr>
              <a:t>تفاوت جست و جوی پرتو محلی با شروع مجدد تصادفی </a:t>
            </a:r>
            <a:r>
              <a:rPr lang="en-US" dirty="0"/>
              <a:t/>
            </a:r>
            <a:br>
              <a:rPr lang="en-US" dirty="0"/>
            </a:br>
            <a:endParaRPr lang="fa-IR" dirty="0"/>
          </a:p>
        </p:txBody>
      </p:sp>
      <p:sp>
        <p:nvSpPr>
          <p:cNvPr id="3" name="Content Placeholder 2"/>
          <p:cNvSpPr>
            <a:spLocks noGrp="1"/>
          </p:cNvSpPr>
          <p:nvPr>
            <p:ph idx="1"/>
          </p:nvPr>
        </p:nvSpPr>
        <p:spPr>
          <a:xfrm>
            <a:off x="457200" y="1285860"/>
            <a:ext cx="8229600" cy="5357850"/>
          </a:xfrm>
        </p:spPr>
        <p:txBody>
          <a:bodyPr/>
          <a:lstStyle/>
          <a:p>
            <a:r>
              <a:rPr lang="fa-IR" sz="2400" dirty="0">
                <a:cs typeface="B Yekan" pitchFamily="2" charset="-78"/>
              </a:rPr>
              <a:t>در جست و جوی شروع مجدد تصادفی هر فرآیند جست و جو مستقل از بقیه اجرا می شود .</a:t>
            </a:r>
            <a:endParaRPr lang="en-US" sz="2400" dirty="0">
              <a:cs typeface="B Yekan" pitchFamily="2" charset="-78"/>
            </a:endParaRPr>
          </a:p>
          <a:p>
            <a:r>
              <a:rPr lang="fa-IR" sz="2400" dirty="0">
                <a:cs typeface="B Yekan" pitchFamily="2" charset="-78"/>
              </a:rPr>
              <a:t>در جست و جوی پرتو محلی ، اطلاعات مفیدی بین </a:t>
            </a:r>
            <a:r>
              <a:rPr lang="en-US" sz="2400" dirty="0">
                <a:cs typeface="B Yekan" pitchFamily="2" charset="-78"/>
              </a:rPr>
              <a:t>K</a:t>
            </a:r>
            <a:r>
              <a:rPr lang="fa-IR" sz="2400" dirty="0">
                <a:cs typeface="B Yekan" pitchFamily="2" charset="-78"/>
              </a:rPr>
              <a:t> فرآیند جست و جوی موازی مبادله می شود </a:t>
            </a:r>
            <a:r>
              <a:rPr lang="fa-IR" sz="2400" dirty="0" smtClean="0">
                <a:cs typeface="B Yekan" pitchFamily="2" charset="-78"/>
              </a:rPr>
              <a:t>.</a:t>
            </a:r>
            <a:endParaRPr lang="fa-IR" dirty="0" smtClean="0"/>
          </a:p>
          <a:p>
            <a:r>
              <a:rPr lang="fa-IR" dirty="0">
                <a:solidFill>
                  <a:srgbClr val="0070C0"/>
                </a:solidFill>
                <a:cs typeface="B Yekan" pitchFamily="2" charset="-78"/>
              </a:rPr>
              <a:t>معایب جست و جوی پرتو محلی  </a:t>
            </a:r>
            <a:endParaRPr lang="en-US" dirty="0">
              <a:solidFill>
                <a:srgbClr val="0070C0"/>
              </a:solidFill>
              <a:cs typeface="B Yekan" pitchFamily="2" charset="-78"/>
            </a:endParaRPr>
          </a:p>
          <a:p>
            <a:r>
              <a:rPr lang="fa-IR" sz="2400" dirty="0">
                <a:cs typeface="B Yekan" pitchFamily="2" charset="-78"/>
              </a:rPr>
              <a:t>مشکل جست و جوی پرتو محلی این است که </a:t>
            </a:r>
            <a:r>
              <a:rPr lang="en-US" sz="2400" dirty="0">
                <a:cs typeface="B Yekan" pitchFamily="2" charset="-78"/>
              </a:rPr>
              <a:t>K</a:t>
            </a:r>
            <a:r>
              <a:rPr lang="fa-IR" sz="2400" dirty="0">
                <a:cs typeface="B Yekan" pitchFamily="2" charset="-78"/>
              </a:rPr>
              <a:t> حالت تنوع زیادی ندارد. ممکن است سریعا در یک منطقه کوچک از فضای حالت متمرکز شوند . </a:t>
            </a:r>
            <a:endParaRPr lang="fa-IR" sz="2400" dirty="0" smtClean="0">
              <a:cs typeface="B Yekan" pitchFamily="2" charset="-78"/>
            </a:endParaRPr>
          </a:p>
          <a:p>
            <a:r>
              <a:rPr lang="fa-IR" dirty="0">
                <a:solidFill>
                  <a:srgbClr val="0070C0"/>
                </a:solidFill>
                <a:cs typeface="B Yekan" pitchFamily="2" charset="-78"/>
              </a:rPr>
              <a:t>جست و جوی پرتو اتفاقی  </a:t>
            </a:r>
            <a:endParaRPr lang="en-US" dirty="0">
              <a:solidFill>
                <a:srgbClr val="0070C0"/>
              </a:solidFill>
              <a:cs typeface="B Yekan" pitchFamily="2" charset="-78"/>
            </a:endParaRPr>
          </a:p>
          <a:p>
            <a:r>
              <a:rPr lang="fa-IR" sz="2400" dirty="0">
                <a:cs typeface="B Yekan" pitchFamily="2" charset="-78"/>
              </a:rPr>
              <a:t>به جای انتخاب بهترین </a:t>
            </a:r>
            <a:r>
              <a:rPr lang="en-US" sz="2400" dirty="0">
                <a:cs typeface="B Yekan" pitchFamily="2" charset="-78"/>
              </a:rPr>
              <a:t>K</a:t>
            </a:r>
            <a:r>
              <a:rPr lang="fa-IR" sz="2400" dirty="0">
                <a:cs typeface="B Yekan" pitchFamily="2" charset="-78"/>
              </a:rPr>
              <a:t> ، </a:t>
            </a:r>
            <a:r>
              <a:rPr lang="en-US" sz="2400" dirty="0">
                <a:cs typeface="B Yekan" pitchFamily="2" charset="-78"/>
              </a:rPr>
              <a:t>K</a:t>
            </a:r>
            <a:r>
              <a:rPr lang="fa-IR" sz="2400" dirty="0">
                <a:cs typeface="B Yekan" pitchFamily="2" charset="-78"/>
              </a:rPr>
              <a:t> پسین را به طور تصادفی نتخاب می کند .به طوری که احتمال انتخاب یک پسین ، یک تابع صعودی از مقادیرش است . </a:t>
            </a:r>
            <a:endParaRPr lang="en-US" sz="2400" dirty="0">
              <a:cs typeface="B Yekan" pitchFamily="2" charset="-78"/>
            </a:endParaRPr>
          </a:p>
          <a:p>
            <a:endParaRPr lang="en-US" sz="24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229600" cy="1143000"/>
          </a:xfrm>
        </p:spPr>
        <p:txBody>
          <a:bodyPr>
            <a:normAutofit fontScale="90000"/>
          </a:bodyPr>
          <a:lstStyle/>
          <a:p>
            <a:pPr algn="r"/>
            <a:r>
              <a:rPr lang="fa-IR" dirty="0">
                <a:solidFill>
                  <a:srgbClr val="0070C0"/>
                </a:solidFill>
                <a:cs typeface="EntezareZohoor 1 **" pitchFamily="2" charset="-78"/>
              </a:rPr>
              <a:t>الگوریتم ژنتیک ( </a:t>
            </a:r>
            <a:r>
              <a:rPr lang="en-US" dirty="0">
                <a:solidFill>
                  <a:srgbClr val="0070C0"/>
                </a:solidFill>
                <a:cs typeface="EntezareZohoor 1 **" pitchFamily="2" charset="-78"/>
              </a:rPr>
              <a:t>Genetic Algorithm</a:t>
            </a:r>
            <a:r>
              <a:rPr lang="fa-IR" dirty="0">
                <a:solidFill>
                  <a:srgbClr val="0070C0"/>
                </a:solidFill>
                <a:cs typeface="EntezareZohoor 1 **" pitchFamily="2" charset="-78"/>
              </a:rPr>
              <a:t> ) </a:t>
            </a:r>
            <a:r>
              <a:rPr lang="en-US" dirty="0"/>
              <a:t/>
            </a:r>
            <a:br>
              <a:rPr lang="en-US" dirty="0"/>
            </a:br>
            <a:endParaRPr lang="fa-IR" dirty="0"/>
          </a:p>
        </p:txBody>
      </p:sp>
      <p:sp>
        <p:nvSpPr>
          <p:cNvPr id="3" name="Content Placeholder 2"/>
          <p:cNvSpPr>
            <a:spLocks noGrp="1"/>
          </p:cNvSpPr>
          <p:nvPr>
            <p:ph idx="1"/>
          </p:nvPr>
        </p:nvSpPr>
        <p:spPr>
          <a:xfrm>
            <a:off x="457200" y="1214422"/>
            <a:ext cx="8229600" cy="5072098"/>
          </a:xfrm>
        </p:spPr>
        <p:txBody>
          <a:bodyPr/>
          <a:lstStyle/>
          <a:p>
            <a:r>
              <a:rPr lang="fa-IR" sz="2400" dirty="0">
                <a:cs typeface="B Yekan" pitchFamily="2" charset="-78"/>
              </a:rPr>
              <a:t>الگوریتم ژنتیک (</a:t>
            </a:r>
            <a:r>
              <a:rPr lang="en-US" sz="2400" dirty="0">
                <a:cs typeface="B Yekan" pitchFamily="2" charset="-78"/>
              </a:rPr>
              <a:t>GA</a:t>
            </a:r>
            <a:r>
              <a:rPr lang="fa-IR" sz="2400" dirty="0">
                <a:cs typeface="B Yekan" pitchFamily="2" charset="-78"/>
              </a:rPr>
              <a:t> ) شکلی از جستجوی پرتو اتفاقی است که درآن ، حالت های پسین از طریق ترکیب دو حالت </a:t>
            </a:r>
            <a:r>
              <a:rPr lang="fa-IR" sz="2400" dirty="0">
                <a:solidFill>
                  <a:srgbClr val="FF0000"/>
                </a:solidFill>
                <a:cs typeface="B Yekan" pitchFamily="2" charset="-78"/>
              </a:rPr>
              <a:t>والد</a:t>
            </a:r>
            <a:r>
              <a:rPr lang="fa-IR" sz="2400" dirty="0">
                <a:cs typeface="B Yekan" pitchFamily="2" charset="-78"/>
              </a:rPr>
              <a:t> ( به جای یک حالت ) تولید می شود .</a:t>
            </a:r>
            <a:endParaRPr lang="en-US" sz="2400" dirty="0">
              <a:cs typeface="B Yekan" pitchFamily="2" charset="-78"/>
            </a:endParaRPr>
          </a:p>
          <a:p>
            <a:r>
              <a:rPr lang="en-US" sz="2400" dirty="0">
                <a:cs typeface="B Yekan" pitchFamily="2" charset="-78"/>
              </a:rPr>
              <a:t>GA</a:t>
            </a:r>
            <a:r>
              <a:rPr lang="fa-IR" sz="2400" dirty="0">
                <a:cs typeface="B Yekan" pitchFamily="2" charset="-78"/>
              </a:rPr>
              <a:t> همانند جست و جوی پرتو، با مجموعه ای از </a:t>
            </a:r>
            <a:r>
              <a:rPr lang="en-US" sz="2400" dirty="0">
                <a:cs typeface="B Yekan" pitchFamily="2" charset="-78"/>
              </a:rPr>
              <a:t>K</a:t>
            </a:r>
            <a:r>
              <a:rPr lang="fa-IR" sz="2400" dirty="0">
                <a:cs typeface="B Yekan" pitchFamily="2" charset="-78"/>
              </a:rPr>
              <a:t> حالت که به طور تصادفی تولید شده اند ، شروع می کندکه جمعیت (</a:t>
            </a:r>
            <a:r>
              <a:rPr lang="en-US" sz="2400" dirty="0">
                <a:solidFill>
                  <a:srgbClr val="FF0000"/>
                </a:solidFill>
                <a:cs typeface="B Yekan" pitchFamily="2" charset="-78"/>
              </a:rPr>
              <a:t>Population</a:t>
            </a:r>
            <a:r>
              <a:rPr lang="en-US" sz="2400" dirty="0">
                <a:cs typeface="B Yekan" pitchFamily="2" charset="-78"/>
              </a:rPr>
              <a:t> </a:t>
            </a:r>
            <a:r>
              <a:rPr lang="fa-IR" sz="2400" dirty="0">
                <a:cs typeface="B Yekan" pitchFamily="2" charset="-78"/>
              </a:rPr>
              <a:t>) نام دارد.هر حالت یا فرد </a:t>
            </a:r>
            <a:r>
              <a:rPr lang="fa-IR" sz="2400" dirty="0" smtClean="0">
                <a:cs typeface="B Yekan" pitchFamily="2" charset="-78"/>
              </a:rPr>
              <a:t>(</a:t>
            </a:r>
            <a:r>
              <a:rPr lang="en-US" sz="2400" dirty="0" smtClean="0">
                <a:solidFill>
                  <a:srgbClr val="FF0000"/>
                </a:solidFill>
                <a:cs typeface="B Yekan" pitchFamily="2" charset="-78"/>
              </a:rPr>
              <a:t>individual </a:t>
            </a:r>
            <a:r>
              <a:rPr lang="fa-IR" sz="2400" dirty="0" smtClean="0">
                <a:cs typeface="B Yekan" pitchFamily="2" charset="-78"/>
              </a:rPr>
              <a:t> ) به </a:t>
            </a:r>
            <a:r>
              <a:rPr lang="fa-IR" sz="2400" dirty="0">
                <a:cs typeface="B Yekan" pitchFamily="2" charset="-78"/>
              </a:rPr>
              <a:t>صورت رشته ای بر روی الفبا متناهی نمایش داده  می شوند .معمولا به صورت مجموعه ای از صفر و یک ها </a:t>
            </a:r>
            <a:r>
              <a:rPr lang="fa-IR" sz="2400" dirty="0" smtClean="0">
                <a:cs typeface="B Yekan" pitchFamily="2" charset="-78"/>
              </a:rPr>
              <a:t>. </a:t>
            </a:r>
          </a:p>
          <a:p>
            <a:r>
              <a:rPr lang="fa-IR" sz="2400" dirty="0">
                <a:cs typeface="B Yekan" pitchFamily="2" charset="-78"/>
              </a:rPr>
              <a:t>هر حالت توسط یک </a:t>
            </a:r>
            <a:r>
              <a:rPr lang="fa-IR" sz="2400" dirty="0">
                <a:solidFill>
                  <a:srgbClr val="FF0000"/>
                </a:solidFill>
                <a:cs typeface="B Yekan" pitchFamily="2" charset="-78"/>
              </a:rPr>
              <a:t>تابع هدف </a:t>
            </a:r>
            <a:r>
              <a:rPr lang="fa-IR" sz="2400" dirty="0">
                <a:cs typeface="B Yekan" pitchFamily="2" charset="-78"/>
              </a:rPr>
              <a:t>یا در اصطلاح </a:t>
            </a:r>
            <a:r>
              <a:rPr lang="en-US" sz="2400" dirty="0">
                <a:cs typeface="B Yekan" pitchFamily="2" charset="-78"/>
              </a:rPr>
              <a:t>GA</a:t>
            </a:r>
            <a:r>
              <a:rPr lang="fa-IR" sz="2400" dirty="0">
                <a:cs typeface="B Yekan" pitchFamily="2" charset="-78"/>
              </a:rPr>
              <a:t> یک تابع برازش</a:t>
            </a:r>
            <a:r>
              <a:rPr lang="fa-IR" sz="2400" dirty="0"/>
              <a:t> </a:t>
            </a:r>
            <a:r>
              <a:rPr lang="fa-IR" sz="2400" dirty="0" smtClean="0"/>
              <a:t>                 </a:t>
            </a:r>
            <a:endParaRPr lang="en-US" sz="2400" dirty="0" smtClean="0">
              <a:cs typeface="B Yekan" pitchFamily="2" charset="-78"/>
            </a:endParaRPr>
          </a:p>
          <a:p>
            <a:pPr>
              <a:buNone/>
            </a:pPr>
            <a:r>
              <a:rPr lang="en-US" dirty="0" smtClean="0"/>
              <a:t>( </a:t>
            </a:r>
            <a:r>
              <a:rPr lang="en-US" dirty="0">
                <a:solidFill>
                  <a:srgbClr val="FF0000"/>
                </a:solidFill>
              </a:rPr>
              <a:t>Fitness Function </a:t>
            </a:r>
            <a:r>
              <a:rPr lang="en-US" dirty="0" smtClean="0"/>
              <a:t>)</a:t>
            </a:r>
            <a:r>
              <a:rPr lang="fa-IR" dirty="0" smtClean="0"/>
              <a:t> </a:t>
            </a:r>
            <a:r>
              <a:rPr lang="fa-IR" sz="2400" dirty="0">
                <a:cs typeface="B Yekan" pitchFamily="2" charset="-78"/>
              </a:rPr>
              <a:t>ارزیابی می </a:t>
            </a:r>
            <a:r>
              <a:rPr lang="fa-IR" sz="2400" dirty="0" smtClean="0">
                <a:cs typeface="B Yekan" pitchFamily="2" charset="-78"/>
              </a:rPr>
              <a:t>شود </a:t>
            </a:r>
            <a:r>
              <a:rPr lang="fa-IR" sz="2400" dirty="0">
                <a:cs typeface="B Yekan" pitchFamily="2" charset="-78"/>
              </a:rPr>
              <a:t>. </a:t>
            </a:r>
            <a:endParaRPr lang="fa-IR" sz="2400" dirty="0" smtClean="0">
              <a:cs typeface="B Yekan" pitchFamily="2" charset="-78"/>
            </a:endParaRPr>
          </a:p>
          <a:p>
            <a:r>
              <a:rPr lang="fa-IR" sz="2400" dirty="0">
                <a:cs typeface="B Yekan" pitchFamily="2" charset="-78"/>
              </a:rPr>
              <a:t>تابع برازش باید برای حالت های بهتر ، مقادیر </a:t>
            </a:r>
            <a:r>
              <a:rPr lang="fa-IR" sz="2400" dirty="0">
                <a:solidFill>
                  <a:srgbClr val="FF0000"/>
                </a:solidFill>
                <a:cs typeface="B Yekan" pitchFamily="2" charset="-78"/>
              </a:rPr>
              <a:t>بزرگتری</a:t>
            </a:r>
            <a:r>
              <a:rPr lang="fa-IR" sz="2400" dirty="0">
                <a:cs typeface="B Yekan" pitchFamily="2" charset="-78"/>
              </a:rPr>
              <a:t> را برگرداند . </a:t>
            </a:r>
            <a:endParaRPr lang="en-US" sz="2400" dirty="0">
              <a:cs typeface="B Yekan" pitchFamily="2" charset="-78"/>
            </a:endParaRPr>
          </a:p>
          <a:p>
            <a:pPr>
              <a:buNone/>
            </a:pPr>
            <a:endParaRPr lang="fa-IR" sz="2400" dirty="0">
              <a:cs typeface="B Yekan" pitchFamily="2" charset="-78"/>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80" y="428612"/>
            <a:ext cx="8229600" cy="1143000"/>
          </a:xfrm>
        </p:spPr>
        <p:txBody>
          <a:bodyPr>
            <a:normAutofit fontScale="90000"/>
          </a:bodyPr>
          <a:lstStyle/>
          <a:p>
            <a:pPr algn="r"/>
            <a:r>
              <a:rPr lang="fa-IR" sz="4000" dirty="0">
                <a:solidFill>
                  <a:srgbClr val="0070C0"/>
                </a:solidFill>
                <a:cs typeface="B Yekan" pitchFamily="2" charset="-78"/>
              </a:rPr>
              <a:t>مساله 8 وزیر </a:t>
            </a:r>
            <a:r>
              <a:rPr lang="fa-IR" sz="4000" dirty="0" smtClean="0">
                <a:solidFill>
                  <a:srgbClr val="0070C0"/>
                </a:solidFill>
                <a:cs typeface="B Yekan" pitchFamily="2" charset="-78"/>
              </a:rPr>
              <a:t>و الگوریتم ژنتیک </a:t>
            </a:r>
            <a:r>
              <a:rPr lang="en-US" dirty="0"/>
              <a:t/>
            </a:r>
            <a:br>
              <a:rPr lang="en-US" dirty="0"/>
            </a:br>
            <a:endParaRPr lang="fa-IR" dirty="0"/>
          </a:p>
        </p:txBody>
      </p:sp>
      <p:sp>
        <p:nvSpPr>
          <p:cNvPr id="3" name="Content Placeholder 2"/>
          <p:cNvSpPr>
            <a:spLocks noGrp="1"/>
          </p:cNvSpPr>
          <p:nvPr>
            <p:ph idx="1"/>
          </p:nvPr>
        </p:nvSpPr>
        <p:spPr>
          <a:xfrm>
            <a:off x="457200" y="1214422"/>
            <a:ext cx="8229600" cy="4911741"/>
          </a:xfrm>
        </p:spPr>
        <p:txBody>
          <a:bodyPr/>
          <a:lstStyle/>
          <a:p>
            <a:r>
              <a:rPr lang="fa-IR" sz="2400" dirty="0">
                <a:cs typeface="B Yekan" pitchFamily="2" charset="-78"/>
              </a:rPr>
              <a:t>نمایش حالت های مسئله 8 وزیر  </a:t>
            </a:r>
            <a:endParaRPr lang="en-US" sz="2400" dirty="0">
              <a:cs typeface="B Yekan" pitchFamily="2" charset="-78"/>
            </a:endParaRPr>
          </a:p>
          <a:p>
            <a:endParaRPr lang="fa-IR" dirty="0"/>
          </a:p>
        </p:txBody>
      </p:sp>
      <p:pic>
        <p:nvPicPr>
          <p:cNvPr id="4" name="Picture 3" descr="cap8.JPG"/>
          <p:cNvPicPr>
            <a:picLocks noChangeAspect="1"/>
          </p:cNvPicPr>
          <p:nvPr/>
        </p:nvPicPr>
        <p:blipFill>
          <a:blip r:embed="rId3">
            <a:clrChange>
              <a:clrFrom>
                <a:srgbClr val="FFFFFF"/>
              </a:clrFrom>
              <a:clrTo>
                <a:srgbClr val="FFFFFF">
                  <a:alpha val="0"/>
                </a:srgbClr>
              </a:clrTo>
            </a:clrChange>
          </a:blip>
          <a:stretch>
            <a:fillRect/>
          </a:stretch>
        </p:blipFill>
        <p:spPr>
          <a:xfrm>
            <a:off x="2571736" y="1857364"/>
            <a:ext cx="3533524" cy="4500594"/>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242" y="142860"/>
            <a:ext cx="8229600" cy="1143000"/>
          </a:xfrm>
        </p:spPr>
        <p:txBody>
          <a:bodyPr>
            <a:normAutofit/>
          </a:bodyPr>
          <a:lstStyle/>
          <a:p>
            <a:pPr algn="r"/>
            <a:r>
              <a:rPr lang="fa-IR" sz="3600" dirty="0" smtClean="0">
                <a:solidFill>
                  <a:srgbClr val="0070C0"/>
                </a:solidFill>
                <a:cs typeface="B Yekan" pitchFamily="2" charset="-78"/>
              </a:rPr>
              <a:t>مساله 8 وزیر و الگوریتم ژنتیک</a:t>
            </a:r>
            <a:endParaRPr lang="fa-IR" sz="3600" dirty="0"/>
          </a:p>
        </p:txBody>
      </p:sp>
      <p:sp>
        <p:nvSpPr>
          <p:cNvPr id="3" name="Content Placeholder 2"/>
          <p:cNvSpPr>
            <a:spLocks noGrp="1"/>
          </p:cNvSpPr>
          <p:nvPr>
            <p:ph idx="1"/>
          </p:nvPr>
        </p:nvSpPr>
        <p:spPr>
          <a:xfrm>
            <a:off x="457200" y="1214422"/>
            <a:ext cx="8258204" cy="5429288"/>
          </a:xfrm>
        </p:spPr>
        <p:txBody>
          <a:bodyPr>
            <a:normAutofit fontScale="92500" lnSpcReduction="10000"/>
          </a:bodyPr>
          <a:lstStyle/>
          <a:p>
            <a:r>
              <a:rPr lang="fa-IR" sz="2400" dirty="0">
                <a:cs typeface="B Yekan" pitchFamily="2" charset="-78"/>
              </a:rPr>
              <a:t>انتخاب (</a:t>
            </a:r>
            <a:r>
              <a:rPr lang="en-US" sz="2400" dirty="0">
                <a:cs typeface="B Yekan" pitchFamily="2" charset="-78"/>
              </a:rPr>
              <a:t>Selection</a:t>
            </a:r>
            <a:r>
              <a:rPr lang="fa-IR" sz="2400" dirty="0">
                <a:cs typeface="B Yekan" pitchFamily="2" charset="-78"/>
              </a:rPr>
              <a:t>): </a:t>
            </a:r>
            <a:endParaRPr lang="en-US" sz="2400" dirty="0">
              <a:cs typeface="B Yekan" pitchFamily="2" charset="-78"/>
            </a:endParaRPr>
          </a:p>
          <a:p>
            <a:r>
              <a:rPr lang="fa-IR" sz="2400" dirty="0">
                <a:cs typeface="B Yekan" pitchFamily="2" charset="-78"/>
              </a:rPr>
              <a:t>استفاده از تابع ارزیابی یا تابع برازش (</a:t>
            </a:r>
            <a:r>
              <a:rPr lang="en-US" sz="2400" dirty="0">
                <a:cs typeface="B Yekan" pitchFamily="2" charset="-78"/>
              </a:rPr>
              <a:t>fitness function</a:t>
            </a:r>
            <a:r>
              <a:rPr lang="fa-IR" sz="2400" dirty="0">
                <a:cs typeface="B Yekan" pitchFamily="2" charset="-78"/>
              </a:rPr>
              <a:t>)</a:t>
            </a:r>
            <a:endParaRPr lang="en-US" sz="2400" dirty="0">
              <a:cs typeface="B Yekan" pitchFamily="2" charset="-78"/>
            </a:endParaRPr>
          </a:p>
          <a:p>
            <a:r>
              <a:rPr lang="fa-IR" sz="2400" dirty="0">
                <a:cs typeface="B Yekan" pitchFamily="2" charset="-78"/>
              </a:rPr>
              <a:t>انتخاب بر اساس بهترین ها یا به طور تصادفی   </a:t>
            </a:r>
            <a:endParaRPr lang="en-US" sz="2400" dirty="0">
              <a:cs typeface="B Yekan" pitchFamily="2" charset="-78"/>
            </a:endParaRPr>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r>
              <a:rPr lang="fa-IR" sz="2000" dirty="0">
                <a:solidFill>
                  <a:srgbClr val="0070C0"/>
                </a:solidFill>
                <a:cs typeface="B Yekan" pitchFamily="2" charset="-78"/>
              </a:rPr>
              <a:t>تابع برازش </a:t>
            </a:r>
            <a:r>
              <a:rPr lang="fa-IR" sz="2000" dirty="0">
                <a:cs typeface="B Yekan" pitchFamily="2" charset="-78"/>
              </a:rPr>
              <a:t>: از تعداد جفت هایی از وزیر ها استفاده می کنیم که یکدیگر را گارد نمی دهند . این تعداد برای حالت جواب برابر </a:t>
            </a:r>
            <a:r>
              <a:rPr lang="en-US" sz="2000" dirty="0">
                <a:cs typeface="B Yekan" pitchFamily="2" charset="-78"/>
              </a:rPr>
              <a:t>28</a:t>
            </a:r>
            <a:r>
              <a:rPr lang="fa-IR" sz="2000" dirty="0">
                <a:cs typeface="B Yekan" pitchFamily="2" charset="-78"/>
              </a:rPr>
              <a:t> است .</a:t>
            </a:r>
            <a:endParaRPr lang="en-US" sz="2000" dirty="0">
              <a:cs typeface="B Yekan" pitchFamily="2" charset="-78"/>
            </a:endParaRPr>
          </a:p>
          <a:p>
            <a:endParaRPr lang="fa-IR" dirty="0"/>
          </a:p>
        </p:txBody>
      </p:sp>
      <p:pic>
        <p:nvPicPr>
          <p:cNvPr id="4" name="Picture 3" descr="cap9.JPG"/>
          <p:cNvPicPr>
            <a:picLocks noChangeAspect="1"/>
          </p:cNvPicPr>
          <p:nvPr/>
        </p:nvPicPr>
        <p:blipFill>
          <a:blip r:embed="rId3">
            <a:clrChange>
              <a:clrFrom>
                <a:srgbClr val="FFFFFF"/>
              </a:clrFrom>
              <a:clrTo>
                <a:srgbClr val="FFFFFF">
                  <a:alpha val="0"/>
                </a:srgbClr>
              </a:clrTo>
            </a:clrChange>
          </a:blip>
          <a:stretch>
            <a:fillRect/>
          </a:stretch>
        </p:blipFill>
        <p:spPr>
          <a:xfrm>
            <a:off x="1571604" y="2428868"/>
            <a:ext cx="6715172" cy="3320140"/>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80" y="142860"/>
            <a:ext cx="8229600" cy="1143000"/>
          </a:xfrm>
        </p:spPr>
        <p:txBody>
          <a:bodyPr>
            <a:normAutofit/>
          </a:bodyPr>
          <a:lstStyle/>
          <a:p>
            <a:pPr algn="r"/>
            <a:r>
              <a:rPr lang="fa-IR" sz="3600" dirty="0" smtClean="0">
                <a:solidFill>
                  <a:srgbClr val="0070C0"/>
                </a:solidFill>
                <a:cs typeface="B Yekan" pitchFamily="2" charset="-78"/>
              </a:rPr>
              <a:t>مساله 8 وزیر و الگوریتم ژنتیک</a:t>
            </a:r>
            <a:endParaRPr lang="fa-IR" sz="3600" dirty="0"/>
          </a:p>
        </p:txBody>
      </p:sp>
      <p:sp>
        <p:nvSpPr>
          <p:cNvPr id="3" name="Content Placeholder 2"/>
          <p:cNvSpPr>
            <a:spLocks noGrp="1"/>
          </p:cNvSpPr>
          <p:nvPr>
            <p:ph idx="1"/>
          </p:nvPr>
        </p:nvSpPr>
        <p:spPr>
          <a:xfrm>
            <a:off x="457200" y="1214422"/>
            <a:ext cx="8229600" cy="4911741"/>
          </a:xfrm>
        </p:spPr>
        <p:txBody>
          <a:bodyPr/>
          <a:lstStyle/>
          <a:p>
            <a:r>
              <a:rPr lang="fa-IR" sz="2400" dirty="0" smtClean="0">
                <a:cs typeface="B Yekan" pitchFamily="2" charset="-78"/>
              </a:rPr>
              <a:t>3</a:t>
            </a:r>
            <a:r>
              <a:rPr lang="fa-IR" sz="2400" dirty="0">
                <a:cs typeface="B Yekan" pitchFamily="2" charset="-78"/>
              </a:rPr>
              <a:t>) تقاطع یا تولید (</a:t>
            </a:r>
            <a:r>
              <a:rPr lang="en-US" sz="2400" dirty="0">
                <a:cs typeface="B Yekan" pitchFamily="2" charset="-78"/>
              </a:rPr>
              <a:t>Generation</a:t>
            </a:r>
            <a:r>
              <a:rPr lang="fa-IR" sz="2400" dirty="0">
                <a:cs typeface="B Yekan" pitchFamily="2" charset="-78"/>
              </a:rPr>
              <a:t>): </a:t>
            </a:r>
            <a:endParaRPr lang="en-US" sz="2400" dirty="0">
              <a:cs typeface="B Yekan" pitchFamily="2" charset="-78"/>
            </a:endParaRPr>
          </a:p>
          <a:p>
            <a:r>
              <a:rPr lang="fa-IR" sz="2400" dirty="0">
                <a:cs typeface="B Yekan" pitchFamily="2" charset="-78"/>
              </a:rPr>
              <a:t>انتخاب تصادفی نقاط تقاطع و تولید دو فرد جدید از دو فرد موجود </a:t>
            </a:r>
            <a:endParaRPr lang="en-US" sz="2400" dirty="0">
              <a:cs typeface="B Yekan" pitchFamily="2" charset="-78"/>
            </a:endParaRPr>
          </a:p>
          <a:p>
            <a:endParaRPr lang="fa-IR" dirty="0"/>
          </a:p>
        </p:txBody>
      </p:sp>
      <p:pic>
        <p:nvPicPr>
          <p:cNvPr id="4" name="Picture 3" descr="cap10.JPG"/>
          <p:cNvPicPr>
            <a:picLocks noChangeAspect="1"/>
          </p:cNvPicPr>
          <p:nvPr/>
        </p:nvPicPr>
        <p:blipFill>
          <a:blip r:embed="rId3">
            <a:clrChange>
              <a:clrFrom>
                <a:srgbClr val="FFFFFF"/>
              </a:clrFrom>
              <a:clrTo>
                <a:srgbClr val="FFFFFF">
                  <a:alpha val="0"/>
                </a:srgbClr>
              </a:clrTo>
            </a:clrChange>
          </a:blip>
          <a:stretch>
            <a:fillRect/>
          </a:stretch>
        </p:blipFill>
        <p:spPr>
          <a:xfrm>
            <a:off x="1071538" y="2285992"/>
            <a:ext cx="7215238" cy="4078903"/>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0070C0"/>
                </a:solidFill>
                <a:cs typeface="B Yekan" pitchFamily="2" charset="-78"/>
              </a:rPr>
              <a:t>مساله 8 وزیر و الگوریتم ژنتیک</a:t>
            </a:r>
            <a:endParaRPr lang="fa-IR" sz="3600" dirty="0"/>
          </a:p>
        </p:txBody>
      </p:sp>
      <p:sp>
        <p:nvSpPr>
          <p:cNvPr id="3" name="Content Placeholder 2"/>
          <p:cNvSpPr>
            <a:spLocks noGrp="1"/>
          </p:cNvSpPr>
          <p:nvPr>
            <p:ph idx="1"/>
          </p:nvPr>
        </p:nvSpPr>
        <p:spPr>
          <a:xfrm>
            <a:off x="457200" y="1357298"/>
            <a:ext cx="8229600" cy="4768865"/>
          </a:xfrm>
        </p:spPr>
        <p:txBody>
          <a:bodyPr/>
          <a:lstStyle/>
          <a:p>
            <a:r>
              <a:rPr lang="fa-IR" sz="2400" dirty="0">
                <a:cs typeface="B Yekan" pitchFamily="2" charset="-78"/>
              </a:rPr>
              <a:t>4) جهش (</a:t>
            </a:r>
            <a:r>
              <a:rPr lang="en-US" sz="2400" dirty="0">
                <a:cs typeface="B Yekan" pitchFamily="2" charset="-78"/>
              </a:rPr>
              <a:t>Mutation</a:t>
            </a:r>
            <a:r>
              <a:rPr lang="fa-IR" sz="2400" dirty="0">
                <a:cs typeface="B Yekan" pitchFamily="2" charset="-78"/>
              </a:rPr>
              <a:t>): </a:t>
            </a:r>
            <a:endParaRPr lang="en-US" sz="2400" dirty="0">
              <a:cs typeface="B Yekan" pitchFamily="2" charset="-78"/>
            </a:endParaRPr>
          </a:p>
          <a:p>
            <a:r>
              <a:rPr lang="fa-IR" sz="2400" dirty="0">
                <a:cs typeface="B Yekan" pitchFamily="2" charset="-78"/>
              </a:rPr>
              <a:t>احتمال تغییر یا جهش در یک مکان تصادفی در هر رشته تولید شده به طور مستقل  </a:t>
            </a:r>
            <a:endParaRPr lang="en-US" sz="2400" dirty="0">
              <a:cs typeface="B Yekan" pitchFamily="2" charset="-78"/>
            </a:endParaRPr>
          </a:p>
          <a:p>
            <a:endParaRPr lang="fa-IR" dirty="0"/>
          </a:p>
        </p:txBody>
      </p:sp>
      <p:pic>
        <p:nvPicPr>
          <p:cNvPr id="4" name="Picture 3" descr="cap11.JPG"/>
          <p:cNvPicPr>
            <a:picLocks noChangeAspect="1"/>
          </p:cNvPicPr>
          <p:nvPr/>
        </p:nvPicPr>
        <p:blipFill>
          <a:blip r:embed="rId3">
            <a:clrChange>
              <a:clrFrom>
                <a:srgbClr val="FFFFFF"/>
              </a:clrFrom>
              <a:clrTo>
                <a:srgbClr val="FFFFFF">
                  <a:alpha val="0"/>
                </a:srgbClr>
              </a:clrTo>
            </a:clrChange>
          </a:blip>
          <a:stretch>
            <a:fillRect/>
          </a:stretch>
        </p:blipFill>
        <p:spPr>
          <a:xfrm>
            <a:off x="1500166" y="2643182"/>
            <a:ext cx="6357982" cy="3700915"/>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0070C0"/>
                </a:solidFill>
                <a:cs typeface="B Yekan" pitchFamily="2" charset="-78"/>
              </a:rPr>
              <a:t>مساله 8 وزیر و الگوریتم ژنتیک</a:t>
            </a:r>
            <a:endParaRPr lang="fa-IR" sz="3600" dirty="0"/>
          </a:p>
        </p:txBody>
      </p:sp>
      <p:pic>
        <p:nvPicPr>
          <p:cNvPr id="4" name="Content Placeholder 3" descr="cap6.JP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428596" y="1214422"/>
            <a:ext cx="8229600" cy="2996946"/>
          </a:xfrm>
        </p:spPr>
      </p:pic>
      <p:pic>
        <p:nvPicPr>
          <p:cNvPr id="5" name="Content Placeholder 5" descr="cap7.JPG"/>
          <p:cNvPicPr>
            <a:picLocks noChangeAspect="1"/>
          </p:cNvPicPr>
          <p:nvPr/>
        </p:nvPicPr>
        <p:blipFill>
          <a:blip r:embed="rId4">
            <a:clrChange>
              <a:clrFrom>
                <a:srgbClr val="FFFFFF"/>
              </a:clrFrom>
              <a:clrTo>
                <a:srgbClr val="FFFFFF">
                  <a:alpha val="0"/>
                </a:srgbClr>
              </a:clrTo>
            </a:clrChange>
          </a:blip>
          <a:stretch>
            <a:fillRect/>
          </a:stretch>
        </p:blipFill>
        <p:spPr>
          <a:xfrm>
            <a:off x="1071538" y="4286256"/>
            <a:ext cx="6862816" cy="2214578"/>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0070C0"/>
                </a:solidFill>
                <a:cs typeface="B Yekan" pitchFamily="2" charset="-78"/>
              </a:rPr>
              <a:t>الگوریتم ژنتیک</a:t>
            </a:r>
            <a:endParaRPr lang="fa-IR" sz="3600" dirty="0"/>
          </a:p>
        </p:txBody>
      </p:sp>
      <p:pic>
        <p:nvPicPr>
          <p:cNvPr id="8" name="Content Placeholder 7" descr="cap12.JP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285720" y="928670"/>
            <a:ext cx="5857916" cy="5884746"/>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450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80" y="500050"/>
            <a:ext cx="8229600" cy="1143000"/>
          </a:xfrm>
        </p:spPr>
        <p:txBody>
          <a:bodyPr>
            <a:normAutofit fontScale="90000"/>
          </a:bodyPr>
          <a:lstStyle/>
          <a:p>
            <a:pPr algn="r"/>
            <a:r>
              <a:rPr lang="fa-IR" dirty="0">
                <a:solidFill>
                  <a:srgbClr val="0070C0"/>
                </a:solidFill>
                <a:cs typeface="EntezareZohoor 1 **" pitchFamily="2" charset="-78"/>
              </a:rPr>
              <a:t>جست  و جوی محلی در فضای پیوسته </a:t>
            </a:r>
            <a:r>
              <a:rPr lang="en-US" dirty="0"/>
              <a:t/>
            </a:r>
            <a:br>
              <a:rPr lang="en-US" dirty="0"/>
            </a:br>
            <a:endParaRPr lang="fa-IR" dirty="0"/>
          </a:p>
        </p:txBody>
      </p:sp>
      <p:sp>
        <p:nvSpPr>
          <p:cNvPr id="3" name="Content Placeholder 2"/>
          <p:cNvSpPr>
            <a:spLocks noGrp="1"/>
          </p:cNvSpPr>
          <p:nvPr>
            <p:ph idx="1"/>
          </p:nvPr>
        </p:nvSpPr>
        <p:spPr>
          <a:xfrm>
            <a:off x="457200" y="1214422"/>
            <a:ext cx="8229600" cy="5429288"/>
          </a:xfrm>
        </p:spPr>
        <p:txBody>
          <a:bodyPr>
            <a:normAutofit fontScale="92500"/>
          </a:bodyPr>
          <a:lstStyle/>
          <a:p>
            <a:r>
              <a:rPr lang="fa-IR" sz="2400" dirty="0">
                <a:cs typeface="B Yekan" pitchFamily="2" charset="-78"/>
              </a:rPr>
              <a:t>همانند جست و جوی پرتوی اتفاقی ، </a:t>
            </a:r>
            <a:r>
              <a:rPr lang="fa-IR" sz="2400" dirty="0">
                <a:solidFill>
                  <a:srgbClr val="FF0000"/>
                </a:solidFill>
                <a:cs typeface="B Yekan" pitchFamily="2" charset="-78"/>
              </a:rPr>
              <a:t>الگوریتم ژنتیک </a:t>
            </a:r>
            <a:r>
              <a:rPr lang="fa-IR" sz="2400" dirty="0">
                <a:cs typeface="B Yekan" pitchFamily="2" charset="-78"/>
              </a:rPr>
              <a:t>، نوعی تپه نوردی همراه با اکتشاف تصادفی را با تبادل اطلاعات بین نخ ها ی جست و جوی موازی ترکیب می کند . امتیاز الگوریتم ژنتیک ناشی از عملیات </a:t>
            </a:r>
            <a:r>
              <a:rPr lang="fa-IR" sz="2400" dirty="0">
                <a:solidFill>
                  <a:srgbClr val="FF0000"/>
                </a:solidFill>
                <a:cs typeface="B Yekan" pitchFamily="2" charset="-78"/>
              </a:rPr>
              <a:t>پیوند </a:t>
            </a:r>
            <a:r>
              <a:rPr lang="fa-IR" sz="2400" dirty="0">
                <a:cs typeface="B Yekan" pitchFamily="2" charset="-78"/>
              </a:rPr>
              <a:t>است . </a:t>
            </a:r>
            <a:endParaRPr lang="fa-IR" sz="2400" dirty="0" smtClean="0">
              <a:cs typeface="B Yekan" pitchFamily="2" charset="-78"/>
            </a:endParaRPr>
          </a:p>
          <a:p>
            <a:pPr>
              <a:buNone/>
            </a:pPr>
            <a:endParaRPr lang="fa-IR" sz="2400" dirty="0" smtClean="0">
              <a:cs typeface="B Yekan" pitchFamily="2" charset="-78"/>
            </a:endParaRPr>
          </a:p>
          <a:p>
            <a:r>
              <a:rPr lang="fa-IR" sz="3500" dirty="0">
                <a:solidFill>
                  <a:srgbClr val="0070C0"/>
                </a:solidFill>
                <a:cs typeface="B Yekan" pitchFamily="2" charset="-78"/>
              </a:rPr>
              <a:t>جست  و جوی محلی در فضای پیوسته </a:t>
            </a:r>
            <a:endParaRPr lang="en-US" sz="3500" dirty="0">
              <a:solidFill>
                <a:srgbClr val="0070C0"/>
              </a:solidFill>
              <a:cs typeface="B Yekan" pitchFamily="2" charset="-78"/>
            </a:endParaRPr>
          </a:p>
          <a:p>
            <a:r>
              <a:rPr lang="fa-IR" sz="2600" dirty="0">
                <a:cs typeface="B Yekan" pitchFamily="2" charset="-78"/>
              </a:rPr>
              <a:t>گسسته در مقابل محيط های پيوسته</a:t>
            </a:r>
            <a:endParaRPr lang="en-US" sz="2600" dirty="0">
              <a:cs typeface="B Yekan" pitchFamily="2" charset="-78"/>
            </a:endParaRPr>
          </a:p>
          <a:p>
            <a:r>
              <a:rPr lang="fa-IR" sz="2600" dirty="0">
                <a:cs typeface="B Yekan" pitchFamily="2" charset="-78"/>
              </a:rPr>
              <a:t>در فضاهای پيوسته، تابع جانشين در اغلب موارد، حالتهای نامتناهی را بر ميگرداند</a:t>
            </a:r>
            <a:endParaRPr lang="en-US" sz="2600" dirty="0">
              <a:cs typeface="B Yekan" pitchFamily="2" charset="-78"/>
            </a:endParaRPr>
          </a:p>
          <a:p>
            <a:r>
              <a:rPr lang="fa-IR" sz="2600" dirty="0">
                <a:cs typeface="B Yekan" pitchFamily="2" charset="-78"/>
              </a:rPr>
              <a:t>حل مسئله</a:t>
            </a:r>
            <a:endParaRPr lang="en-US" sz="2600" dirty="0">
              <a:cs typeface="B Yekan" pitchFamily="2" charset="-78"/>
            </a:endParaRPr>
          </a:p>
          <a:p>
            <a:r>
              <a:rPr lang="fa-IR" sz="2600" dirty="0">
                <a:cs typeface="B Yekan" pitchFamily="2" charset="-78"/>
              </a:rPr>
              <a:t>گسسته کردن همسايه هر حالت</a:t>
            </a:r>
            <a:endParaRPr lang="en-US" sz="2600" dirty="0">
              <a:cs typeface="B Yekan" pitchFamily="2" charset="-78"/>
            </a:endParaRPr>
          </a:p>
          <a:p>
            <a:r>
              <a:rPr lang="fa-IR" sz="2600" dirty="0">
                <a:cs typeface="B Yekan" pitchFamily="2" charset="-78"/>
              </a:rPr>
              <a:t>استفاده مستقیم از تپه نوردی تصادفی و بازپخت شبیه سازی شده </a:t>
            </a:r>
            <a:endParaRPr lang="en-US" sz="2600" dirty="0">
              <a:cs typeface="B Yekan" pitchFamily="2" charset="-78"/>
            </a:endParaRPr>
          </a:p>
          <a:p>
            <a:r>
              <a:rPr lang="fa-IR" sz="2600" dirty="0">
                <a:cs typeface="B Yekan" pitchFamily="2" charset="-78"/>
              </a:rPr>
              <a:t>استفاده از شيب منظره (بدست اوردن حداکثر از طریق حل  </a:t>
            </a:r>
            <a:r>
              <a:rPr lang="en-US" sz="2600" dirty="0">
                <a:cs typeface="B Yekan" pitchFamily="2" charset="-78"/>
              </a:rPr>
              <a:t>f=0</a:t>
            </a:r>
            <a:r>
              <a:rPr lang="fa-IR" sz="2600" dirty="0">
                <a:cs typeface="B Yekan" pitchFamily="2" charset="-78"/>
              </a:rPr>
              <a:t>∆) </a:t>
            </a:r>
            <a:endParaRPr lang="en-US" sz="26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0076" y="500050"/>
            <a:ext cx="8258204" cy="1143000"/>
          </a:xfrm>
        </p:spPr>
        <p:txBody>
          <a:bodyPr>
            <a:normAutofit fontScale="90000"/>
          </a:bodyPr>
          <a:lstStyle/>
          <a:p>
            <a:pPr algn="r"/>
            <a:r>
              <a:rPr lang="fa-IR" sz="4000" dirty="0" smtClean="0">
                <a:solidFill>
                  <a:srgbClr val="0070C0"/>
                </a:solidFill>
                <a:cs typeface="B Yekan" pitchFamily="2" charset="-78"/>
              </a:rPr>
              <a:t>جست  و جوی محلی در فضای پیوسته </a:t>
            </a:r>
            <a:r>
              <a:rPr lang="en-US" dirty="0" smtClean="0">
                <a:solidFill>
                  <a:srgbClr val="0070C0"/>
                </a:solidFill>
                <a:cs typeface="B Yekan" pitchFamily="2" charset="-78"/>
              </a:rPr>
              <a:t/>
            </a:r>
            <a:br>
              <a:rPr lang="en-US" dirty="0" smtClean="0">
                <a:solidFill>
                  <a:srgbClr val="0070C0"/>
                </a:solidFill>
                <a:cs typeface="B Yekan" pitchFamily="2" charset="-78"/>
              </a:rPr>
            </a:br>
            <a:endParaRPr lang="fa-IR" dirty="0"/>
          </a:p>
        </p:txBody>
      </p:sp>
      <p:sp>
        <p:nvSpPr>
          <p:cNvPr id="5" name="Content Placeholder 4"/>
          <p:cNvSpPr>
            <a:spLocks noGrp="1"/>
          </p:cNvSpPr>
          <p:nvPr>
            <p:ph idx="1"/>
          </p:nvPr>
        </p:nvSpPr>
        <p:spPr>
          <a:xfrm>
            <a:off x="457200" y="1857364"/>
            <a:ext cx="8229600" cy="4500594"/>
          </a:xfrm>
        </p:spPr>
        <p:txBody>
          <a:bodyPr/>
          <a:lstStyle/>
          <a:p>
            <a:pPr>
              <a:buNone/>
            </a:pPr>
            <a:endParaRPr lang="fa-IR" dirty="0" smtClean="0"/>
          </a:p>
          <a:p>
            <a:pPr marL="342900" lvl="2" indent="-342900"/>
            <a:r>
              <a:rPr lang="fa-IR" dirty="0" smtClean="0">
                <a:solidFill>
                  <a:schemeClr val="tx1">
                    <a:lumMod val="95000"/>
                    <a:lumOff val="5000"/>
                  </a:schemeClr>
                </a:solidFill>
                <a:cs typeface="B Yekan" pitchFamily="2" charset="-78"/>
              </a:rPr>
              <a:t>روش نيوتن رافسون </a:t>
            </a:r>
          </a:p>
          <a:p>
            <a:pPr marL="342900" lvl="2" indent="-342900"/>
            <a:r>
              <a:rPr lang="fa-IR" dirty="0" smtClean="0">
                <a:solidFill>
                  <a:schemeClr val="tx1">
                    <a:lumMod val="95000"/>
                    <a:lumOff val="5000"/>
                  </a:schemeClr>
                </a:solidFill>
                <a:cs typeface="B Yekan" pitchFamily="2" charset="-78"/>
              </a:rPr>
              <a:t>برای بسیاری از مسائل ، کارآمدترین الگوریتم روش نیوتن رافسون است .این تکنیک روش کلی برای یافتن ریشه های تابع ، یعنی حل معادلاتی به شکل </a:t>
            </a:r>
            <a:r>
              <a:rPr lang="en-US" dirty="0" smtClean="0">
                <a:solidFill>
                  <a:schemeClr val="tx1">
                    <a:lumMod val="95000"/>
                    <a:lumOff val="5000"/>
                  </a:schemeClr>
                </a:solidFill>
                <a:cs typeface="B Yekan" pitchFamily="2" charset="-78"/>
              </a:rPr>
              <a:t> g (x ) = 0 </a:t>
            </a:r>
            <a:r>
              <a:rPr lang="fa-IR" dirty="0" smtClean="0">
                <a:solidFill>
                  <a:schemeClr val="tx1">
                    <a:lumMod val="95000"/>
                    <a:lumOff val="5000"/>
                  </a:schemeClr>
                </a:solidFill>
                <a:cs typeface="B Yekan" pitchFamily="2" charset="-78"/>
              </a:rPr>
              <a:t> است .</a:t>
            </a:r>
          </a:p>
          <a:p>
            <a:pPr marL="342900" lvl="2" indent="-342900"/>
            <a:r>
              <a:rPr lang="en-US" dirty="0" smtClean="0">
                <a:solidFill>
                  <a:schemeClr val="tx1">
                    <a:lumMod val="95000"/>
                    <a:lumOff val="5000"/>
                  </a:schemeClr>
                </a:solidFill>
                <a:cs typeface="B Yekan" pitchFamily="2" charset="-78"/>
              </a:rPr>
              <a:t>x← x – g(x)/ g´(x)                                                                     </a:t>
            </a:r>
            <a:r>
              <a:rPr lang="fa-IR" dirty="0" smtClean="0">
                <a:solidFill>
                  <a:schemeClr val="tx1">
                    <a:lumMod val="95000"/>
                    <a:lumOff val="5000"/>
                  </a:schemeClr>
                </a:solidFill>
                <a:cs typeface="B Yekan" pitchFamily="2" charset="-78"/>
              </a:rPr>
              <a:t>    </a:t>
            </a:r>
          </a:p>
          <a:p>
            <a:pPr marL="342900" lvl="2" indent="-342900"/>
            <a:r>
              <a:rPr lang="fa-IR" dirty="0" smtClean="0">
                <a:solidFill>
                  <a:schemeClr val="tx1">
                    <a:lumMod val="95000"/>
                    <a:lumOff val="5000"/>
                  </a:schemeClr>
                </a:solidFill>
                <a:cs typeface="B Yekan" pitchFamily="2" charset="-78"/>
              </a:rPr>
              <a:t>برای یافتن ماکزیمم یا مینیمم </a:t>
            </a:r>
            <a:r>
              <a:rPr lang="en-US" dirty="0" smtClean="0">
                <a:solidFill>
                  <a:schemeClr val="tx1">
                    <a:lumMod val="95000"/>
                    <a:lumOff val="5000"/>
                  </a:schemeClr>
                </a:solidFill>
                <a:cs typeface="B Yekan" pitchFamily="2" charset="-78"/>
              </a:rPr>
              <a:t>f</a:t>
            </a:r>
            <a:r>
              <a:rPr lang="fa-IR" dirty="0" smtClean="0">
                <a:solidFill>
                  <a:schemeClr val="tx1">
                    <a:lumMod val="95000"/>
                    <a:lumOff val="5000"/>
                  </a:schemeClr>
                </a:solidFill>
                <a:cs typeface="B Yekan" pitchFamily="2" charset="-78"/>
              </a:rPr>
              <a:t> ، باید </a:t>
            </a:r>
            <a:r>
              <a:rPr lang="en-US" dirty="0" smtClean="0">
                <a:solidFill>
                  <a:schemeClr val="tx1">
                    <a:lumMod val="95000"/>
                    <a:lumOff val="5000"/>
                  </a:schemeClr>
                </a:solidFill>
                <a:cs typeface="B Yekan" pitchFamily="2" charset="-78"/>
              </a:rPr>
              <a:t>x</a:t>
            </a:r>
            <a:r>
              <a:rPr lang="fa-IR" dirty="0" smtClean="0">
                <a:solidFill>
                  <a:schemeClr val="tx1">
                    <a:lumMod val="95000"/>
                    <a:lumOff val="5000"/>
                  </a:schemeClr>
                </a:solidFill>
                <a:cs typeface="B Yekan" pitchFamily="2" charset="-78"/>
              </a:rPr>
              <a:t> را طوری پیدا کنیم که شیب برابر صفر باشد .</a:t>
            </a:r>
            <a:endParaRPr lang="en-US" dirty="0" smtClean="0">
              <a:solidFill>
                <a:schemeClr val="tx1">
                  <a:lumMod val="95000"/>
                  <a:lumOff val="5000"/>
                </a:schemeClr>
              </a:solidFill>
              <a:cs typeface="B Yekan" pitchFamily="2" charset="-78"/>
            </a:endParaRPr>
          </a:p>
          <a:p>
            <a:r>
              <a:rPr lang="en-US" dirty="0" smtClean="0"/>
              <a:t>                 </a:t>
            </a:r>
          </a:p>
          <a:p>
            <a:endParaRPr lang="fa-IR" dirty="0"/>
          </a:p>
        </p:txBody>
      </p:sp>
      <p:pic>
        <p:nvPicPr>
          <p:cNvPr id="6" name="Picture 5" descr="Capture.JPG"/>
          <p:cNvPicPr>
            <a:picLocks noChangeAspect="1"/>
          </p:cNvPicPr>
          <p:nvPr/>
        </p:nvPicPr>
        <p:blipFill>
          <a:blip r:embed="rId4">
            <a:clrChange>
              <a:clrFrom>
                <a:srgbClr val="FFFFFF"/>
              </a:clrFrom>
              <a:clrTo>
                <a:srgbClr val="FFFFFF">
                  <a:alpha val="0"/>
                </a:srgbClr>
              </a:clrTo>
            </a:clrChange>
          </a:blip>
          <a:stretch>
            <a:fillRect/>
          </a:stretch>
        </p:blipFill>
        <p:spPr>
          <a:xfrm>
            <a:off x="1000100" y="5000636"/>
            <a:ext cx="3209925" cy="809625"/>
          </a:xfrm>
          <a:prstGeom prst="rect">
            <a:avLst/>
          </a:prstGeom>
        </p:spPr>
      </p:pic>
      <p:graphicFrame>
        <p:nvGraphicFramePr>
          <p:cNvPr id="1027" name="Object 3"/>
          <p:cNvGraphicFramePr>
            <a:graphicFrameLocks noGrp="1" noChangeAspect="1"/>
          </p:cNvGraphicFramePr>
          <p:nvPr/>
        </p:nvGraphicFramePr>
        <p:xfrm>
          <a:off x="1428728" y="1379530"/>
          <a:ext cx="5346700" cy="977900"/>
        </p:xfrm>
        <a:graphic>
          <a:graphicData uri="http://schemas.openxmlformats.org/presentationml/2006/ole">
            <mc:AlternateContent xmlns:mc="http://schemas.openxmlformats.org/markup-compatibility/2006">
              <mc:Choice xmlns:v="urn:schemas-microsoft-com:vml" Requires="v">
                <p:oleObj spid="_x0000_s1031" name="Equation" r:id="rId5" imgW="2501900" imgH="457200" progId="Equation.3">
                  <p:embed/>
                </p:oleObj>
              </mc:Choice>
              <mc:Fallback>
                <p:oleObj name="Equation" r:id="rId5" imgW="2501900" imgH="457200" progId="Equation.3">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28" y="1379530"/>
                        <a:ext cx="5346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rgbClr val="0070C0"/>
                </a:solidFill>
                <a:cs typeface="EntezareZohoor 1 **" pitchFamily="2" charset="-78"/>
              </a:rPr>
              <a:t>جست و جوبا فعالیت غیر قطعی</a:t>
            </a:r>
            <a:endParaRPr lang="fa-IR" sz="4000" dirty="0">
              <a:solidFill>
                <a:srgbClr val="0070C0"/>
              </a:solidFill>
              <a:cs typeface="EntezareZohoor 1 **" pitchFamily="2" charset="-78"/>
            </a:endParaRPr>
          </a:p>
        </p:txBody>
      </p:sp>
      <p:sp>
        <p:nvSpPr>
          <p:cNvPr id="3" name="Content Placeholder 2"/>
          <p:cNvSpPr>
            <a:spLocks noGrp="1"/>
          </p:cNvSpPr>
          <p:nvPr>
            <p:ph idx="1"/>
          </p:nvPr>
        </p:nvSpPr>
        <p:spPr>
          <a:xfrm>
            <a:off x="457200" y="1285860"/>
            <a:ext cx="8229600" cy="5072098"/>
          </a:xfrm>
        </p:spPr>
        <p:txBody>
          <a:bodyPr>
            <a:normAutofit fontScale="85000" lnSpcReduction="10000"/>
          </a:bodyPr>
          <a:lstStyle/>
          <a:p>
            <a:pPr>
              <a:lnSpc>
                <a:spcPct val="160000"/>
              </a:lnSpc>
            </a:pPr>
            <a:r>
              <a:rPr lang="fa-IR" sz="2400" dirty="0" smtClean="0">
                <a:cs typeface="B Yekan" pitchFamily="2" charset="-78"/>
              </a:rPr>
              <a:t>در محیط های کاملا قابل مشاهده و قطعی ، عامل آثار هر فعالیت را می داند . </a:t>
            </a:r>
          </a:p>
          <a:p>
            <a:pPr>
              <a:lnSpc>
                <a:spcPct val="160000"/>
              </a:lnSpc>
            </a:pPr>
            <a:r>
              <a:rPr lang="fa-IR" sz="2400" dirty="0" smtClean="0">
                <a:cs typeface="B Yekan" pitchFamily="2" charset="-78"/>
              </a:rPr>
              <a:t>در محیط هایی که </a:t>
            </a:r>
            <a:r>
              <a:rPr lang="fa-IR" sz="2400" dirty="0" smtClean="0">
                <a:solidFill>
                  <a:srgbClr val="0070C0"/>
                </a:solidFill>
                <a:cs typeface="B Yekan" pitchFamily="2" charset="-78"/>
              </a:rPr>
              <a:t>پاره ای قابل مشاهده </a:t>
            </a:r>
            <a:r>
              <a:rPr lang="fa-IR" sz="2400" dirty="0" smtClean="0">
                <a:cs typeface="B Yekan" pitchFamily="2" charset="-78"/>
              </a:rPr>
              <a:t>است ، هر ادراک به کاهش تعداد حالت هایی که عامل می تواند در آن باشد ، کمک می کند .در نتیجه عامل می تواند آسانتر به اهدافش برسد . </a:t>
            </a:r>
          </a:p>
          <a:p>
            <a:pPr>
              <a:lnSpc>
                <a:spcPct val="160000"/>
              </a:lnSpc>
            </a:pPr>
            <a:r>
              <a:rPr lang="fa-IR" sz="2400" dirty="0" smtClean="0">
                <a:cs typeface="B Yekan" pitchFamily="2" charset="-78"/>
              </a:rPr>
              <a:t>وقتی </a:t>
            </a:r>
            <a:r>
              <a:rPr lang="fa-IR" sz="2400" dirty="0" smtClean="0">
                <a:solidFill>
                  <a:srgbClr val="0070C0"/>
                </a:solidFill>
                <a:cs typeface="B Yekan" pitchFamily="2" charset="-78"/>
              </a:rPr>
              <a:t>محیط غیر قطعی </a:t>
            </a:r>
            <a:r>
              <a:rPr lang="fa-IR" sz="2400" dirty="0" smtClean="0">
                <a:cs typeface="B Yekan" pitchFamily="2" charset="-78"/>
              </a:rPr>
              <a:t>است ، ادراک ها به عامل می گویند که چه نتایجی واقعا  رخ داده است .</a:t>
            </a:r>
          </a:p>
          <a:p>
            <a:pPr>
              <a:lnSpc>
                <a:spcPct val="160000"/>
              </a:lnSpc>
            </a:pPr>
            <a:r>
              <a:rPr lang="fa-IR" sz="2400" dirty="0" smtClean="0">
                <a:cs typeface="B Yekan" pitchFamily="2" charset="-78"/>
              </a:rPr>
              <a:t>در دنیای نامنظم جاروبرقی ، فعالیت </a:t>
            </a:r>
            <a:r>
              <a:rPr lang="en-US" sz="2400" dirty="0" smtClean="0">
                <a:cs typeface="B Yekan" pitchFamily="2" charset="-78"/>
              </a:rPr>
              <a:t>Suck </a:t>
            </a:r>
            <a:r>
              <a:rPr lang="fa-IR" sz="2400" dirty="0" smtClean="0">
                <a:cs typeface="B Yekan" pitchFamily="2" charset="-78"/>
              </a:rPr>
              <a:t> به صورت زیر کار می کند : </a:t>
            </a:r>
          </a:p>
          <a:p>
            <a:pPr>
              <a:lnSpc>
                <a:spcPct val="160000"/>
              </a:lnSpc>
            </a:pPr>
            <a:r>
              <a:rPr lang="fa-IR" sz="2400" dirty="0" smtClean="0">
                <a:cs typeface="B Yekan" pitchFamily="2" charset="-78"/>
              </a:rPr>
              <a:t>وقتی روی مربع کثیف اجرا می شود ، این فعالیت مربع را تمیز می کند و گاهی مربع همجوارش را تمیز می کند .</a:t>
            </a:r>
          </a:p>
          <a:p>
            <a:pPr>
              <a:lnSpc>
                <a:spcPct val="160000"/>
              </a:lnSpc>
            </a:pPr>
            <a:r>
              <a:rPr lang="fa-IR" sz="2400" dirty="0" smtClean="0">
                <a:cs typeface="B Yekan" pitchFamily="2" charset="-78"/>
              </a:rPr>
              <a:t>وقتی روی مربع تمیز اجرا می شود ، گاهی گرد و خاک را به فرش می پاشد.</a:t>
            </a:r>
            <a:endParaRPr lang="fa-IR" sz="2400" dirty="0">
              <a:cs typeface="B Yekan" pitchFamily="2" charset="-78"/>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rgbClr val="0070C0"/>
                </a:solidFill>
                <a:cs typeface="EntezareZohoor 1 **" pitchFamily="2" charset="-78"/>
              </a:rPr>
              <a:t>درخت جست و جوی     </a:t>
            </a:r>
            <a:r>
              <a:rPr lang="en-US" sz="4000" dirty="0" smtClean="0">
                <a:solidFill>
                  <a:srgbClr val="0070C0"/>
                </a:solidFill>
              </a:rPr>
              <a:t>AND-OR </a:t>
            </a:r>
            <a:endParaRPr lang="fa-IR" sz="4000" dirty="0">
              <a:solidFill>
                <a:srgbClr val="0070C0"/>
              </a:solidFill>
            </a:endParaRPr>
          </a:p>
        </p:txBody>
      </p:sp>
      <p:sp>
        <p:nvSpPr>
          <p:cNvPr id="3" name="Content Placeholder 2"/>
          <p:cNvSpPr>
            <a:spLocks noGrp="1"/>
          </p:cNvSpPr>
          <p:nvPr>
            <p:ph idx="1"/>
          </p:nvPr>
        </p:nvSpPr>
        <p:spPr>
          <a:xfrm>
            <a:off x="457200" y="1285860"/>
            <a:ext cx="8229600" cy="5072098"/>
          </a:xfrm>
        </p:spPr>
        <p:txBody>
          <a:bodyPr>
            <a:normAutofit/>
          </a:bodyPr>
          <a:lstStyle/>
          <a:p>
            <a:r>
              <a:rPr lang="fa-IR" sz="2400" dirty="0" smtClean="0">
                <a:cs typeface="B Yekan" pitchFamily="2" charset="-78"/>
              </a:rPr>
              <a:t>با استفاده از درخت جستجو می توان جواب های احتمالی مربوط به مسئله </a:t>
            </a:r>
            <a:r>
              <a:rPr lang="fa-IR" sz="2400" dirty="0" smtClean="0">
                <a:solidFill>
                  <a:srgbClr val="FF0000"/>
                </a:solidFill>
                <a:cs typeface="B Yekan" pitchFamily="2" charset="-78"/>
              </a:rPr>
              <a:t>غیر قطعی </a:t>
            </a:r>
            <a:r>
              <a:rPr lang="fa-IR" sz="2400" dirty="0" smtClean="0">
                <a:cs typeface="B Yekan" pitchFamily="2" charset="-78"/>
              </a:rPr>
              <a:t>را بدست آورد .</a:t>
            </a:r>
          </a:p>
          <a:p>
            <a:r>
              <a:rPr lang="fa-IR" sz="2400" dirty="0" smtClean="0">
                <a:cs typeface="B Yekan" pitchFamily="2" charset="-78"/>
              </a:rPr>
              <a:t>در محیط قطعی ، تنها انشعاب ، ناشی از انتخاب های خود عامل در هر حالت است .این گره را ، </a:t>
            </a:r>
            <a:r>
              <a:rPr lang="fa-IR" sz="2400" dirty="0" smtClean="0">
                <a:solidFill>
                  <a:srgbClr val="FF0000"/>
                </a:solidFill>
                <a:cs typeface="B Yekan" pitchFamily="2" charset="-78"/>
              </a:rPr>
              <a:t>گره </a:t>
            </a:r>
            <a:r>
              <a:rPr lang="en-US" sz="2400" dirty="0" smtClean="0">
                <a:solidFill>
                  <a:srgbClr val="FF0000"/>
                </a:solidFill>
                <a:cs typeface="B Yekan" pitchFamily="2" charset="-78"/>
              </a:rPr>
              <a:t>OR</a:t>
            </a:r>
            <a:r>
              <a:rPr lang="fa-IR" sz="2400" dirty="0" smtClean="0">
                <a:cs typeface="B Yekan" pitchFamily="2" charset="-78"/>
              </a:rPr>
              <a:t> می نامیم . </a:t>
            </a:r>
          </a:p>
          <a:p>
            <a:r>
              <a:rPr lang="fa-IR" sz="2400" dirty="0" smtClean="0">
                <a:cs typeface="B Yekan" pitchFamily="2" charset="-78"/>
              </a:rPr>
              <a:t>در دنیای جارو برقی در گره </a:t>
            </a:r>
            <a:r>
              <a:rPr lang="en-US" sz="2400" dirty="0" smtClean="0">
                <a:cs typeface="B Yekan" pitchFamily="2" charset="-78"/>
              </a:rPr>
              <a:t>OR</a:t>
            </a:r>
            <a:r>
              <a:rPr lang="fa-IR" sz="2400" dirty="0" smtClean="0">
                <a:cs typeface="B Yekan" pitchFamily="2" charset="-78"/>
              </a:rPr>
              <a:t> ، عامل فعالیت های  </a:t>
            </a:r>
            <a:r>
              <a:rPr lang="en-US" sz="2400" dirty="0" smtClean="0">
                <a:cs typeface="B Yekan" pitchFamily="2" charset="-78"/>
              </a:rPr>
              <a:t>left</a:t>
            </a:r>
            <a:r>
              <a:rPr lang="fa-IR" sz="2400" dirty="0" smtClean="0">
                <a:cs typeface="B Yekan" pitchFamily="2" charset="-78"/>
              </a:rPr>
              <a:t> ، </a:t>
            </a:r>
            <a:r>
              <a:rPr lang="en-US" sz="2400" dirty="0" smtClean="0">
                <a:cs typeface="B Yekan" pitchFamily="2" charset="-78"/>
              </a:rPr>
              <a:t>Right</a:t>
            </a:r>
            <a:r>
              <a:rPr lang="fa-IR" sz="2400" dirty="0" smtClean="0">
                <a:cs typeface="B Yekan" pitchFamily="2" charset="-78"/>
              </a:rPr>
              <a:t> ، </a:t>
            </a:r>
            <a:r>
              <a:rPr lang="en-US" sz="2400" dirty="0" smtClean="0">
                <a:cs typeface="B Yekan" pitchFamily="2" charset="-78"/>
              </a:rPr>
              <a:t>Suck</a:t>
            </a:r>
            <a:r>
              <a:rPr lang="fa-IR" sz="2400" dirty="0" smtClean="0">
                <a:cs typeface="B Yekan" pitchFamily="2" charset="-78"/>
              </a:rPr>
              <a:t>  را انتخاب می کند  . </a:t>
            </a:r>
          </a:p>
          <a:p>
            <a:endParaRPr lang="fa-IR" sz="2400" dirty="0">
              <a:cs typeface="B Yekan" pitchFamily="2" charset="-78"/>
            </a:endParaRPr>
          </a:p>
        </p:txBody>
      </p:sp>
      <p:pic>
        <p:nvPicPr>
          <p:cNvPr id="5" name="Picture 4" descr="1.JPG"/>
          <p:cNvPicPr>
            <a:picLocks noChangeAspect="1"/>
          </p:cNvPicPr>
          <p:nvPr/>
        </p:nvPicPr>
        <p:blipFill>
          <a:blip r:embed="rId3">
            <a:clrChange>
              <a:clrFrom>
                <a:srgbClr val="FFFFFF"/>
              </a:clrFrom>
              <a:clrTo>
                <a:srgbClr val="FFFFFF">
                  <a:alpha val="0"/>
                </a:srgbClr>
              </a:clrTo>
            </a:clrChange>
          </a:blip>
          <a:stretch>
            <a:fillRect/>
          </a:stretch>
        </p:blipFill>
        <p:spPr>
          <a:xfrm>
            <a:off x="2071670" y="3722636"/>
            <a:ext cx="5143536" cy="2706760"/>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p:nvPr>
        </p:nvSpPr>
        <p:spPr>
          <a:xfrm>
            <a:off x="685800" y="642918"/>
            <a:ext cx="7772400" cy="5453082"/>
          </a:xfrm>
        </p:spPr>
        <p:txBody>
          <a:bodyPr/>
          <a:lstStyle/>
          <a:p>
            <a:r>
              <a:rPr lang="fa-IR" sz="2400" dirty="0" smtClean="0">
                <a:cs typeface="B Yekan" pitchFamily="2" charset="-78"/>
              </a:rPr>
              <a:t>در محیط های غیر قطعی ، انشعاب ، ناشی از انتخابی است که محیط از نتیجه هر فعالیت انجام می دهد .این گره ها را </a:t>
            </a:r>
            <a:r>
              <a:rPr lang="fa-IR" sz="2400" dirty="0" smtClean="0">
                <a:solidFill>
                  <a:srgbClr val="FF0000"/>
                </a:solidFill>
                <a:cs typeface="B Yekan" pitchFamily="2" charset="-78"/>
              </a:rPr>
              <a:t>گره </a:t>
            </a:r>
            <a:r>
              <a:rPr lang="en-US" sz="2400" dirty="0" smtClean="0">
                <a:solidFill>
                  <a:srgbClr val="FF0000"/>
                </a:solidFill>
                <a:cs typeface="B Yekan" pitchFamily="2" charset="-78"/>
              </a:rPr>
              <a:t>AND</a:t>
            </a:r>
            <a:r>
              <a:rPr lang="fa-IR" sz="2400" dirty="0" smtClean="0">
                <a:solidFill>
                  <a:srgbClr val="FF0000"/>
                </a:solidFill>
                <a:cs typeface="B Yekan" pitchFamily="2" charset="-78"/>
              </a:rPr>
              <a:t> </a:t>
            </a:r>
            <a:r>
              <a:rPr lang="fa-IR" sz="2400" dirty="0" smtClean="0">
                <a:solidFill>
                  <a:schemeClr val="tx1">
                    <a:lumMod val="95000"/>
                    <a:lumOff val="5000"/>
                  </a:schemeClr>
                </a:solidFill>
                <a:cs typeface="B Yekan" pitchFamily="2" charset="-78"/>
              </a:rPr>
              <a:t>می نامیم .</a:t>
            </a:r>
          </a:p>
          <a:p>
            <a:r>
              <a:rPr lang="fa-IR" sz="2400" dirty="0" smtClean="0">
                <a:solidFill>
                  <a:schemeClr val="tx1">
                    <a:lumMod val="95000"/>
                    <a:lumOff val="5000"/>
                  </a:schemeClr>
                </a:solidFill>
                <a:cs typeface="B Yekan" pitchFamily="2" charset="-78"/>
              </a:rPr>
              <a:t>فعالیت </a:t>
            </a:r>
            <a:r>
              <a:rPr lang="en-US" sz="2400" dirty="0" smtClean="0">
                <a:cs typeface="B Yekan" pitchFamily="2" charset="-78"/>
              </a:rPr>
              <a:t>Suck</a:t>
            </a:r>
            <a:r>
              <a:rPr lang="fa-IR" sz="2400" dirty="0" smtClean="0">
                <a:cs typeface="B Yekan" pitchFamily="2" charset="-78"/>
              </a:rPr>
              <a:t> در حالت 1 ، منجر به حالتی در مجموعه (5,7 ) می شود .و در نتیجه ، عامل نیاز به یافتن برنامه ریزی برای حالت 5 و برای حالت 7 است .</a:t>
            </a:r>
          </a:p>
          <a:p>
            <a:pPr>
              <a:buNone/>
            </a:pPr>
            <a:r>
              <a:rPr lang="fa-IR" sz="2400" dirty="0" smtClean="0">
                <a:solidFill>
                  <a:schemeClr val="tx1">
                    <a:lumMod val="95000"/>
                    <a:lumOff val="5000"/>
                  </a:schemeClr>
                </a:solidFill>
                <a:cs typeface="B Yekan" pitchFamily="2" charset="-78"/>
              </a:rPr>
              <a:t>دو گره </a:t>
            </a:r>
            <a:r>
              <a:rPr lang="en-US" sz="2400" dirty="0" smtClean="0">
                <a:solidFill>
                  <a:schemeClr val="tx1">
                    <a:lumMod val="95000"/>
                    <a:lumOff val="5000"/>
                  </a:schemeClr>
                </a:solidFill>
                <a:cs typeface="B Yekan" pitchFamily="2" charset="-78"/>
              </a:rPr>
              <a:t>AND , OR</a:t>
            </a:r>
            <a:r>
              <a:rPr lang="fa-IR" sz="2400" dirty="0" smtClean="0">
                <a:solidFill>
                  <a:schemeClr val="tx1">
                    <a:lumMod val="95000"/>
                    <a:lumOff val="5000"/>
                  </a:schemeClr>
                </a:solidFill>
                <a:cs typeface="B Yekan" pitchFamily="2" charset="-78"/>
              </a:rPr>
              <a:t> منجر به ساخت درخت می شود .</a:t>
            </a:r>
          </a:p>
          <a:p>
            <a:endParaRPr lang="fa-IR" dirty="0"/>
          </a:p>
        </p:txBody>
      </p:sp>
      <p:pic>
        <p:nvPicPr>
          <p:cNvPr id="6" name="Picture 5" descr="2.jpg"/>
          <p:cNvPicPr>
            <a:picLocks noChangeAspect="1"/>
          </p:cNvPicPr>
          <p:nvPr/>
        </p:nvPicPr>
        <p:blipFill>
          <a:blip r:embed="rId3">
            <a:clrChange>
              <a:clrFrom>
                <a:srgbClr val="FFFFFF"/>
              </a:clrFrom>
              <a:clrTo>
                <a:srgbClr val="FFFFFF">
                  <a:alpha val="0"/>
                </a:srgbClr>
              </a:clrTo>
            </a:clrChange>
          </a:blip>
          <a:stretch>
            <a:fillRect/>
          </a:stretch>
        </p:blipFill>
        <p:spPr>
          <a:xfrm>
            <a:off x="1142976" y="3381031"/>
            <a:ext cx="6643734" cy="3262679"/>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28604"/>
            <a:ext cx="7958166" cy="5667396"/>
          </a:xfrm>
        </p:spPr>
        <p:txBody>
          <a:bodyPr/>
          <a:lstStyle/>
          <a:p>
            <a:pPr>
              <a:buNone/>
            </a:pPr>
            <a:r>
              <a:rPr lang="fa-IR" dirty="0" smtClean="0">
                <a:solidFill>
                  <a:srgbClr val="0070C0"/>
                </a:solidFill>
                <a:cs typeface="B Yekan" pitchFamily="2" charset="-78"/>
              </a:rPr>
              <a:t>هشت حالت ممکن برای دنیای جاروبرقی  </a:t>
            </a:r>
          </a:p>
          <a:p>
            <a:r>
              <a:rPr lang="fa-IR" sz="2400" dirty="0" smtClean="0">
                <a:solidFill>
                  <a:schemeClr val="tx1">
                    <a:lumMod val="95000"/>
                    <a:lumOff val="5000"/>
                  </a:schemeClr>
                </a:solidFill>
                <a:cs typeface="B Yekan" pitchFamily="2" charset="-78"/>
              </a:rPr>
              <a:t>حالت های 7 و 8 ، حالت های هدف هستند . </a:t>
            </a:r>
            <a:endParaRPr lang="fa-IR" sz="2400" dirty="0">
              <a:solidFill>
                <a:schemeClr val="tx1">
                  <a:lumMod val="95000"/>
                  <a:lumOff val="5000"/>
                </a:schemeClr>
              </a:solidFill>
              <a:cs typeface="B Yekan" pitchFamily="2" charset="-78"/>
            </a:endParaRPr>
          </a:p>
        </p:txBody>
      </p:sp>
      <p:sp>
        <p:nvSpPr>
          <p:cNvPr id="3" name="Slide Number Placeholder 2"/>
          <p:cNvSpPr>
            <a:spLocks noGrp="1"/>
          </p:cNvSpPr>
          <p:nvPr>
            <p:ph type="sldNum" sz="quarter" idx="12"/>
          </p:nvPr>
        </p:nvSpPr>
        <p:spPr/>
        <p:txBody>
          <a:bodyPr/>
          <a:lstStyle/>
          <a:p>
            <a:pPr>
              <a:defRPr/>
            </a:pPr>
            <a:fld id="{D017353B-E53E-4CC0-8D00-BB6A7FA78C5C}" type="slidenum">
              <a:rPr lang="fa-IR" smtClean="0"/>
              <a:pPr>
                <a:defRPr/>
              </a:pPr>
              <a:t>33</a:t>
            </a:fld>
            <a:endParaRPr lang="en-US" dirty="0"/>
          </a:p>
        </p:txBody>
      </p:sp>
      <p:pic>
        <p:nvPicPr>
          <p:cNvPr id="4" name="Picture 3" descr="1 (2).jpg"/>
          <p:cNvPicPr>
            <a:picLocks noChangeAspect="1"/>
          </p:cNvPicPr>
          <p:nvPr/>
        </p:nvPicPr>
        <p:blipFill>
          <a:blip r:embed="rId2">
            <a:clrChange>
              <a:clrFrom>
                <a:srgbClr val="FFFFFF"/>
              </a:clrFrom>
              <a:clrTo>
                <a:srgbClr val="FFFFFF">
                  <a:alpha val="0"/>
                </a:srgbClr>
              </a:clrTo>
            </a:clrChange>
          </a:blip>
          <a:stretch>
            <a:fillRect/>
          </a:stretch>
        </p:blipFill>
        <p:spPr>
          <a:xfrm>
            <a:off x="1285852" y="1285860"/>
            <a:ext cx="7072362" cy="52881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1000"/>
                                  </p:stCondLst>
                                  <p:endCondLst>
                                    <p:cond evt="onNext" delay="0">
                                      <p:tgtEl>
                                        <p:sldTgt/>
                                      </p:tgtEl>
                                    </p:cond>
                                  </p:endCondLst>
                                  <p:childTnLst>
                                    <p:animEffect transition="out" filter="fade">
                                      <p:cBhvr>
                                        <p:cTn id="6" dur="1000" tmFilter="0, 0; .2, .5; .8, .5; 1, 0"/>
                                        <p:tgtEl>
                                          <p:spTgt spid="2">
                                            <p:txEl>
                                              <p:pRg st="0" end="0"/>
                                            </p:txEl>
                                          </p:spTgt>
                                        </p:tgtEl>
                                      </p:cBhvr>
                                    </p:animEffect>
                                    <p:animScale>
                                      <p:cBhvr>
                                        <p:cTn id="7" dur="50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r"/>
            <a:r>
              <a:rPr lang="fa-IR" sz="2400" dirty="0" smtClean="0">
                <a:solidFill>
                  <a:srgbClr val="0070C0"/>
                </a:solidFill>
                <a:cs typeface="B Yekan" pitchFamily="2" charset="-78"/>
              </a:rPr>
              <a:t>درخت </a:t>
            </a:r>
            <a:r>
              <a:rPr lang="en-US" sz="2400" dirty="0" smtClean="0">
                <a:solidFill>
                  <a:srgbClr val="0070C0"/>
                </a:solidFill>
                <a:cs typeface="B Yekan" pitchFamily="2" charset="-78"/>
              </a:rPr>
              <a:t>AND-OR</a:t>
            </a:r>
            <a:r>
              <a:rPr lang="fa-IR" sz="2400" dirty="0" smtClean="0">
                <a:solidFill>
                  <a:srgbClr val="0070C0"/>
                </a:solidFill>
                <a:cs typeface="B Yekan" pitchFamily="2" charset="-78"/>
              </a:rPr>
              <a:t> دنیای جارو برقی </a:t>
            </a:r>
            <a:br>
              <a:rPr lang="fa-IR" sz="2400" dirty="0" smtClean="0">
                <a:solidFill>
                  <a:srgbClr val="0070C0"/>
                </a:solidFill>
                <a:cs typeface="B Yekan" pitchFamily="2" charset="-78"/>
              </a:rPr>
            </a:br>
            <a:endParaRPr lang="fa-IR" sz="2400" dirty="0"/>
          </a:p>
        </p:txBody>
      </p:sp>
      <p:sp>
        <p:nvSpPr>
          <p:cNvPr id="2" name="Content Placeholder 1"/>
          <p:cNvSpPr>
            <a:spLocks noGrp="1"/>
          </p:cNvSpPr>
          <p:nvPr>
            <p:ph idx="1"/>
          </p:nvPr>
        </p:nvSpPr>
        <p:spPr>
          <a:xfrm>
            <a:off x="457200" y="4786322"/>
            <a:ext cx="8401080" cy="1643074"/>
          </a:xfrm>
        </p:spPr>
        <p:txBody>
          <a:bodyPr>
            <a:normAutofit lnSpcReduction="10000"/>
          </a:bodyPr>
          <a:lstStyle/>
          <a:p>
            <a:pPr>
              <a:buNone/>
            </a:pPr>
            <a:r>
              <a:rPr lang="fa-IR" sz="2200" dirty="0" smtClean="0">
                <a:solidFill>
                  <a:srgbClr val="FF0000"/>
                </a:solidFill>
                <a:cs typeface="B Yekan" pitchFamily="2" charset="-78"/>
              </a:rPr>
              <a:t>گره های حالت ،گره های </a:t>
            </a:r>
            <a:r>
              <a:rPr lang="en-US" sz="2200" dirty="0" smtClean="0">
                <a:solidFill>
                  <a:srgbClr val="FF0000"/>
                </a:solidFill>
                <a:cs typeface="B Yekan" pitchFamily="2" charset="-78"/>
              </a:rPr>
              <a:t>OR</a:t>
            </a:r>
            <a:r>
              <a:rPr lang="fa-IR" sz="2200" dirty="0" smtClean="0">
                <a:solidFill>
                  <a:srgbClr val="FF0000"/>
                </a:solidFill>
                <a:cs typeface="B Yekan" pitchFamily="2" charset="-78"/>
              </a:rPr>
              <a:t> هستند</a:t>
            </a:r>
          </a:p>
          <a:p>
            <a:pPr>
              <a:buNone/>
            </a:pPr>
            <a:r>
              <a:rPr lang="fa-IR" sz="2200" dirty="0" smtClean="0">
                <a:solidFill>
                  <a:srgbClr val="FF0000"/>
                </a:solidFill>
                <a:cs typeface="B Yekan" pitchFamily="2" charset="-78"/>
              </a:rPr>
              <a:t> که در آنها باید فعالیتی انتخاب شود .</a:t>
            </a:r>
          </a:p>
          <a:p>
            <a:pPr>
              <a:buNone/>
            </a:pPr>
            <a:r>
              <a:rPr lang="fa-IR" sz="2200" dirty="0" smtClean="0">
                <a:solidFill>
                  <a:srgbClr val="FF0000"/>
                </a:solidFill>
                <a:cs typeface="B Yekan" pitchFamily="2" charset="-78"/>
              </a:rPr>
              <a:t>گره های </a:t>
            </a:r>
            <a:r>
              <a:rPr lang="en-US" sz="2200" dirty="0" smtClean="0">
                <a:solidFill>
                  <a:srgbClr val="FF0000"/>
                </a:solidFill>
                <a:cs typeface="B Yekan" pitchFamily="2" charset="-78"/>
              </a:rPr>
              <a:t>AND</a:t>
            </a:r>
            <a:r>
              <a:rPr lang="fa-IR" sz="2200" dirty="0" smtClean="0">
                <a:solidFill>
                  <a:srgbClr val="FF0000"/>
                </a:solidFill>
                <a:cs typeface="B Yekan" pitchFamily="2" charset="-78"/>
              </a:rPr>
              <a:t> به صورت دایره </a:t>
            </a:r>
          </a:p>
          <a:p>
            <a:pPr>
              <a:buNone/>
            </a:pPr>
            <a:r>
              <a:rPr lang="fa-IR" sz="2200" dirty="0" smtClean="0">
                <a:solidFill>
                  <a:srgbClr val="FF0000"/>
                </a:solidFill>
                <a:cs typeface="B Yekan" pitchFamily="2" charset="-78"/>
              </a:rPr>
              <a:t>نشان داده شده اند </a:t>
            </a:r>
            <a:r>
              <a:rPr lang="fa-IR" sz="2400" dirty="0" smtClean="0">
                <a:solidFill>
                  <a:srgbClr val="FF0000"/>
                </a:solidFill>
                <a:cs typeface="B Yekan" pitchFamily="2" charset="-78"/>
              </a:rPr>
              <a:t>. </a:t>
            </a:r>
            <a:endParaRPr lang="fa-IR" sz="2400" dirty="0">
              <a:solidFill>
                <a:srgbClr val="FF0000"/>
              </a:solidFill>
              <a:cs typeface="B Yekan" pitchFamily="2" charset="-78"/>
            </a:endParaRPr>
          </a:p>
        </p:txBody>
      </p:sp>
      <p:sp>
        <p:nvSpPr>
          <p:cNvPr id="3" name="Slide Number Placeholder 2"/>
          <p:cNvSpPr>
            <a:spLocks noGrp="1"/>
          </p:cNvSpPr>
          <p:nvPr>
            <p:ph type="sldNum" sz="quarter" idx="12"/>
          </p:nvPr>
        </p:nvSpPr>
        <p:spPr/>
        <p:txBody>
          <a:bodyPr/>
          <a:lstStyle/>
          <a:p>
            <a:pPr>
              <a:defRPr/>
            </a:pPr>
            <a:fld id="{D017353B-E53E-4CC0-8D00-BB6A7FA78C5C}" type="slidenum">
              <a:rPr lang="fa-IR" smtClean="0"/>
              <a:pPr>
                <a:defRPr/>
              </a:pPr>
              <a:t>34</a:t>
            </a:fld>
            <a:endParaRPr lang="en-US"/>
          </a:p>
        </p:txBody>
      </p:sp>
      <p:pic>
        <p:nvPicPr>
          <p:cNvPr id="4" name="Picture 3" descr="3.jpg"/>
          <p:cNvPicPr>
            <a:picLocks noChangeAspect="1"/>
          </p:cNvPicPr>
          <p:nvPr/>
        </p:nvPicPr>
        <p:blipFill>
          <a:blip r:embed="rId2">
            <a:clrChange>
              <a:clrFrom>
                <a:srgbClr val="FFFFFF"/>
              </a:clrFrom>
              <a:clrTo>
                <a:srgbClr val="FFFFFF">
                  <a:alpha val="0"/>
                </a:srgbClr>
              </a:clrTo>
            </a:clrChange>
          </a:blip>
          <a:stretch>
            <a:fillRect/>
          </a:stretch>
        </p:blipFill>
        <p:spPr>
          <a:xfrm>
            <a:off x="357158" y="404372"/>
            <a:ext cx="6286544" cy="5667834"/>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dirty="0" smtClean="0">
                <a:solidFill>
                  <a:srgbClr val="0070C0"/>
                </a:solidFill>
                <a:cs typeface="B Yekan" pitchFamily="2" charset="-78"/>
              </a:rPr>
              <a:t>درخت جست و جوی </a:t>
            </a:r>
            <a:r>
              <a:rPr lang="en-US" dirty="0" smtClean="0">
                <a:solidFill>
                  <a:srgbClr val="0070C0"/>
                </a:solidFill>
              </a:rPr>
              <a:t>AND-OR </a:t>
            </a:r>
            <a:endParaRPr lang="fa-IR" dirty="0"/>
          </a:p>
        </p:txBody>
      </p:sp>
      <p:sp>
        <p:nvSpPr>
          <p:cNvPr id="3" name="Content Placeholder 2"/>
          <p:cNvSpPr>
            <a:spLocks noGrp="1"/>
          </p:cNvSpPr>
          <p:nvPr>
            <p:ph idx="1"/>
          </p:nvPr>
        </p:nvSpPr>
        <p:spPr>
          <a:xfrm>
            <a:off x="457200" y="1357298"/>
            <a:ext cx="8229600" cy="4768865"/>
          </a:xfrm>
        </p:spPr>
        <p:txBody>
          <a:bodyPr>
            <a:normAutofit/>
          </a:bodyPr>
          <a:lstStyle/>
          <a:p>
            <a:pPr>
              <a:buNone/>
            </a:pPr>
            <a:r>
              <a:rPr lang="fa-IR" sz="2400" dirty="0" smtClean="0">
                <a:cs typeface="B Yekan" pitchFamily="2" charset="-78"/>
              </a:rPr>
              <a:t>جواب مسئله جست و جوی </a:t>
            </a:r>
            <a:r>
              <a:rPr lang="en-US" sz="2400" dirty="0" smtClean="0">
                <a:cs typeface="B Yekan" pitchFamily="2" charset="-78"/>
              </a:rPr>
              <a:t>AND – OR </a:t>
            </a:r>
            <a:r>
              <a:rPr lang="fa-IR" sz="2400" dirty="0" smtClean="0">
                <a:cs typeface="B Yekan" pitchFamily="2" charset="-78"/>
              </a:rPr>
              <a:t> زیر درختی است که </a:t>
            </a:r>
          </a:p>
          <a:p>
            <a:pPr>
              <a:buNone/>
            </a:pPr>
            <a:r>
              <a:rPr lang="fa-IR" sz="2400" dirty="0" smtClean="0">
                <a:cs typeface="B Yekan" pitchFamily="2" charset="-78"/>
              </a:rPr>
              <a:t>1 ) در هر برگ دارای یک گره هدف است  .</a:t>
            </a:r>
          </a:p>
          <a:p>
            <a:pPr>
              <a:buNone/>
            </a:pPr>
            <a:r>
              <a:rPr lang="fa-IR" sz="2400" dirty="0" smtClean="0">
                <a:cs typeface="B Yekan" pitchFamily="2" charset="-78"/>
              </a:rPr>
              <a:t>2 ) در هر گره </a:t>
            </a:r>
            <a:r>
              <a:rPr lang="en-US" sz="2400" dirty="0" smtClean="0">
                <a:cs typeface="B Yekan" pitchFamily="2" charset="-78"/>
              </a:rPr>
              <a:t>OR</a:t>
            </a:r>
            <a:r>
              <a:rPr lang="fa-IR" sz="2400" dirty="0" smtClean="0">
                <a:cs typeface="B Yekan" pitchFamily="2" charset="-78"/>
              </a:rPr>
              <a:t> خود یک فعالیت را مشخص می کند . </a:t>
            </a:r>
          </a:p>
          <a:p>
            <a:pPr>
              <a:buNone/>
            </a:pPr>
            <a:r>
              <a:rPr lang="fa-IR" sz="2400" dirty="0" smtClean="0">
                <a:cs typeface="B Yekan" pitchFamily="2" charset="-78"/>
              </a:rPr>
              <a:t>3 </a:t>
            </a:r>
            <a:r>
              <a:rPr lang="en-US" sz="2400" dirty="0" smtClean="0">
                <a:cs typeface="B Yekan" pitchFamily="2" charset="-78"/>
              </a:rPr>
              <a:t>(</a:t>
            </a:r>
            <a:r>
              <a:rPr lang="fa-IR" sz="2400" dirty="0" smtClean="0">
                <a:cs typeface="B Yekan" pitchFamily="2" charset="-78"/>
              </a:rPr>
              <a:t> هر انشعاب حاصل را در هر گره </a:t>
            </a:r>
            <a:r>
              <a:rPr lang="en-US" sz="2400" dirty="0" smtClean="0">
                <a:cs typeface="B Yekan" pitchFamily="2" charset="-78"/>
              </a:rPr>
              <a:t>AND</a:t>
            </a:r>
            <a:r>
              <a:rPr lang="fa-IR" sz="2400" dirty="0" smtClean="0">
                <a:cs typeface="B Yekan" pitchFamily="2" charset="-78"/>
              </a:rPr>
              <a:t> خود قرار می دهد .</a:t>
            </a:r>
          </a:p>
          <a:p>
            <a:pPr>
              <a:buNone/>
            </a:pPr>
            <a:endParaRPr lang="fa-IR" sz="2400" dirty="0" smtClean="0">
              <a:cs typeface="B Yekan" pitchFamily="2" charset="-78"/>
            </a:endParaRPr>
          </a:p>
          <a:p>
            <a:r>
              <a:rPr lang="fa-IR" sz="2400" dirty="0" smtClean="0">
                <a:cs typeface="B Yekan" pitchFamily="2" charset="-78"/>
              </a:rPr>
              <a:t>گرافهای </a:t>
            </a:r>
            <a:r>
              <a:rPr lang="en-US" sz="2400" dirty="0" smtClean="0">
                <a:cs typeface="B Yekan" pitchFamily="2" charset="-78"/>
              </a:rPr>
              <a:t>AND – OR </a:t>
            </a:r>
            <a:r>
              <a:rPr lang="fa-IR" sz="2400" dirty="0" smtClean="0">
                <a:cs typeface="B Yekan" pitchFamily="2" charset="-78"/>
              </a:rPr>
              <a:t> نیز می توانند به روش های عرضی یا اول – بهترین بررسی شود .</a:t>
            </a:r>
          </a:p>
          <a:p>
            <a:r>
              <a:rPr lang="fa-IR" sz="2400" dirty="0" smtClean="0">
                <a:cs typeface="B Yekan" pitchFamily="2" charset="-78"/>
              </a:rPr>
              <a:t>شبیه الگوریتم </a:t>
            </a:r>
            <a:r>
              <a:rPr lang="en-US" sz="2400" dirty="0" smtClean="0">
                <a:cs typeface="B Yekan" pitchFamily="2" charset="-78"/>
              </a:rPr>
              <a:t>A*</a:t>
            </a:r>
            <a:r>
              <a:rPr lang="fa-IR" sz="2400" dirty="0" smtClean="0">
                <a:cs typeface="B Yekan" pitchFamily="2" charset="-78"/>
              </a:rPr>
              <a:t> برای یافتن جواب بهینه است.</a:t>
            </a:r>
            <a:endParaRPr lang="en-US" sz="2400"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400" dirty="0" smtClean="0">
                <a:solidFill>
                  <a:srgbClr val="0070C0"/>
                </a:solidFill>
                <a:cs typeface="B Yekan" pitchFamily="2" charset="-78"/>
              </a:rPr>
              <a:t>الگوریتمی برای جست وجوی گراف های </a:t>
            </a:r>
            <a:r>
              <a:rPr lang="en-US" sz="3400" dirty="0" smtClean="0">
                <a:solidFill>
                  <a:srgbClr val="0070C0"/>
                </a:solidFill>
                <a:cs typeface="B Yekan" pitchFamily="2" charset="-78"/>
              </a:rPr>
              <a:t>AND-OR</a:t>
            </a:r>
            <a:endParaRPr lang="fa-IR" sz="3400" dirty="0">
              <a:solidFill>
                <a:srgbClr val="0070C0"/>
              </a:solidFill>
              <a:cs typeface="B Yekan" pitchFamily="2" charset="-78"/>
            </a:endParaRPr>
          </a:p>
        </p:txBody>
      </p:sp>
      <p:pic>
        <p:nvPicPr>
          <p:cNvPr id="4" name="Content Placeholder 3" descr="al1.JP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32" y="1071546"/>
            <a:ext cx="8072494" cy="5685097"/>
          </a:xfr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142852"/>
            <a:ext cx="7851648" cy="1828800"/>
          </a:xfrm>
        </p:spPr>
        <p:txBody>
          <a:bodyPr>
            <a:normAutofit/>
          </a:bodyPr>
          <a:lstStyle/>
          <a:p>
            <a:pPr algn="r">
              <a:defRPr/>
            </a:pPr>
            <a:r>
              <a:rPr lang="fa-IR" sz="3800" dirty="0" smtClean="0">
                <a:solidFill>
                  <a:srgbClr val="0070C0"/>
                </a:solidFill>
                <a:effectLst/>
                <a:latin typeface="Lotus"/>
                <a:cs typeface="EntezareZohoor 1 **" pitchFamily="2" charset="-78"/>
              </a:rPr>
              <a:t>جستجو با پاره ای قابل مشاهده</a:t>
            </a:r>
            <a:r>
              <a:rPr lang="fa-IR" sz="3800" dirty="0" smtClean="0">
                <a:effectLst/>
                <a:latin typeface="Lotus"/>
              </a:rPr>
              <a:t/>
            </a:r>
            <a:br>
              <a:rPr lang="fa-IR" sz="3800" dirty="0" smtClean="0">
                <a:effectLst/>
                <a:latin typeface="Lotus"/>
              </a:rPr>
            </a:br>
            <a:endParaRPr lang="en-US" sz="3800" dirty="0">
              <a:effectLst/>
              <a:latin typeface="Lotus"/>
            </a:endParaRPr>
          </a:p>
        </p:txBody>
      </p:sp>
      <p:sp>
        <p:nvSpPr>
          <p:cNvPr id="141315" name="Subtitle 2"/>
          <p:cNvSpPr>
            <a:spLocks noGrp="1"/>
          </p:cNvSpPr>
          <p:nvPr>
            <p:ph type="subTitle" idx="1"/>
          </p:nvPr>
        </p:nvSpPr>
        <p:spPr>
          <a:xfrm>
            <a:off x="285720" y="1285860"/>
            <a:ext cx="8501122" cy="5357850"/>
          </a:xfrm>
        </p:spPr>
        <p:txBody>
          <a:bodyPr>
            <a:normAutofit lnSpcReduction="10000"/>
          </a:bodyPr>
          <a:lstStyle/>
          <a:p>
            <a:pPr marR="0" algn="r" rtl="1">
              <a:buClr>
                <a:schemeClr val="tx1">
                  <a:lumMod val="95000"/>
                  <a:lumOff val="5000"/>
                </a:schemeClr>
              </a:buClr>
              <a:buFont typeface="Arial" pitchFamily="34" charset="0"/>
              <a:buChar char="•"/>
            </a:pPr>
            <a:r>
              <a:rPr lang="fa-IR" sz="2400" dirty="0" smtClean="0">
                <a:solidFill>
                  <a:schemeClr val="tx1">
                    <a:lumMod val="95000"/>
                    <a:lumOff val="5000"/>
                  </a:schemeClr>
                </a:solidFill>
                <a:ea typeface="Majalla UI"/>
                <a:cs typeface="B Yekan" pitchFamily="2" charset="-78"/>
              </a:rPr>
              <a:t>ادراکات برای رفتن به حالت دقیق کافی نیست.</a:t>
            </a:r>
          </a:p>
          <a:p>
            <a:pPr marR="0" algn="r" rtl="1">
              <a:buClr>
                <a:schemeClr val="tx1">
                  <a:lumMod val="95000"/>
                  <a:lumOff val="5000"/>
                </a:schemeClr>
              </a:buClr>
              <a:buFont typeface="Arial" pitchFamily="34" charset="0"/>
              <a:buChar char="•"/>
            </a:pPr>
            <a:r>
              <a:rPr lang="fa-IR" sz="2400" dirty="0" smtClean="0">
                <a:solidFill>
                  <a:schemeClr val="tx1">
                    <a:lumMod val="95000"/>
                    <a:lumOff val="5000"/>
                  </a:schemeClr>
                </a:solidFill>
                <a:ea typeface="Majalla UI"/>
                <a:cs typeface="B Yekan" pitchFamily="2" charset="-78"/>
              </a:rPr>
              <a:t>مفهوم مهمی که برای حل </a:t>
            </a:r>
            <a:r>
              <a:rPr lang="fa-IR" sz="2400" dirty="0" smtClean="0">
                <a:solidFill>
                  <a:srgbClr val="FF0000"/>
                </a:solidFill>
                <a:ea typeface="Majalla UI"/>
                <a:cs typeface="B Yekan" pitchFamily="2" charset="-78"/>
              </a:rPr>
              <a:t>مسئله های پاره ای قابل مشاهده </a:t>
            </a:r>
            <a:r>
              <a:rPr lang="fa-IR" sz="2400" dirty="0" smtClean="0">
                <a:solidFill>
                  <a:schemeClr val="tx1">
                    <a:lumMod val="95000"/>
                    <a:lumOff val="5000"/>
                  </a:schemeClr>
                </a:solidFill>
                <a:ea typeface="Majalla UI"/>
                <a:cs typeface="B Yekan" pitchFamily="2" charset="-78"/>
              </a:rPr>
              <a:t>لازم است حالت باور است .</a:t>
            </a:r>
            <a:endParaRPr lang="en-US" sz="2400" dirty="0" smtClean="0">
              <a:solidFill>
                <a:schemeClr val="tx1">
                  <a:lumMod val="95000"/>
                  <a:lumOff val="5000"/>
                </a:schemeClr>
              </a:solidFill>
              <a:ea typeface="Majalla UI"/>
              <a:cs typeface="B Yekan" pitchFamily="2" charset="-78"/>
            </a:endParaRPr>
          </a:p>
          <a:p>
            <a:pPr marR="0" algn="r" rtl="1">
              <a:buClr>
                <a:schemeClr val="tx1">
                  <a:lumMod val="95000"/>
                  <a:lumOff val="5000"/>
                </a:schemeClr>
              </a:buClr>
              <a:buFont typeface="Arial" pitchFamily="34" charset="0"/>
              <a:buChar char="•"/>
            </a:pPr>
            <a:r>
              <a:rPr lang="en-US" sz="2400" b="1" dirty="0" smtClean="0">
                <a:solidFill>
                  <a:schemeClr val="tx1">
                    <a:lumMod val="95000"/>
                    <a:lumOff val="5000"/>
                  </a:schemeClr>
                </a:solidFill>
                <a:ea typeface="Majalla UI"/>
                <a:cs typeface="B Yekan" pitchFamily="2" charset="-78"/>
              </a:rPr>
              <a:t> </a:t>
            </a:r>
            <a:r>
              <a:rPr lang="fa-IR" sz="2400" dirty="0" smtClean="0">
                <a:solidFill>
                  <a:srgbClr val="FF0000"/>
                </a:solidFill>
                <a:ea typeface="Majalla UI"/>
                <a:cs typeface="B Yekan" pitchFamily="2" charset="-78"/>
              </a:rPr>
              <a:t>حالت باور</a:t>
            </a:r>
            <a:r>
              <a:rPr lang="fa-IR" sz="2400" b="1" dirty="0" smtClean="0">
                <a:solidFill>
                  <a:schemeClr val="tx1">
                    <a:lumMod val="95000"/>
                    <a:lumOff val="5000"/>
                  </a:schemeClr>
                </a:solidFill>
                <a:ea typeface="Majalla UI"/>
                <a:cs typeface="B Yekan" pitchFamily="2" charset="-78"/>
              </a:rPr>
              <a:t>:</a:t>
            </a:r>
            <a:r>
              <a:rPr lang="fa-IR" sz="2400" dirty="0" smtClean="0">
                <a:solidFill>
                  <a:schemeClr val="tx1">
                    <a:lumMod val="95000"/>
                    <a:lumOff val="5000"/>
                  </a:schemeClr>
                </a:solidFill>
                <a:ea typeface="Majalla UI"/>
                <a:cs typeface="B Yekan" pitchFamily="2" charset="-78"/>
              </a:rPr>
              <a:t> اعتقاد فعلی عامل با توجه به فعالیتها و ادراکاتی که در آن نقطه داشته،راجع به حالتهای فیزیکی ممکنی که می تواند در آن باشد . </a:t>
            </a:r>
          </a:p>
          <a:p>
            <a:pPr marR="0" algn="r" rtl="1"/>
            <a:r>
              <a:rPr lang="fa-IR" sz="3800" dirty="0" smtClean="0">
                <a:solidFill>
                  <a:srgbClr val="00B0F0"/>
                </a:solidFill>
                <a:cs typeface="B Yekan" pitchFamily="2" charset="-78"/>
              </a:rPr>
              <a:t>جست و جو بدون مشاهدات</a:t>
            </a:r>
          </a:p>
          <a:p>
            <a:pPr marR="0" algn="r" rtl="1">
              <a:buClr>
                <a:schemeClr val="tx1">
                  <a:lumMod val="95000"/>
                  <a:lumOff val="5000"/>
                </a:schemeClr>
              </a:buClr>
              <a:buFont typeface="Arial" pitchFamily="34" charset="0"/>
              <a:buChar char="•"/>
            </a:pPr>
            <a:r>
              <a:rPr lang="fa-IR" sz="2400" dirty="0" smtClean="0">
                <a:solidFill>
                  <a:schemeClr val="tx1"/>
                </a:solidFill>
                <a:cs typeface="B Yekan" pitchFamily="2" charset="-78"/>
              </a:rPr>
              <a:t>این مسائل فاقد سنسور هستند.</a:t>
            </a:r>
          </a:p>
          <a:p>
            <a:pPr marR="0" algn="r" rtl="1">
              <a:buClr>
                <a:schemeClr val="tx1">
                  <a:lumMod val="95000"/>
                  <a:lumOff val="5000"/>
                </a:schemeClr>
              </a:buClr>
              <a:buFont typeface="Arial" pitchFamily="34" charset="0"/>
              <a:buChar char="•"/>
            </a:pPr>
            <a:r>
              <a:rPr lang="fa-IR" sz="2400" dirty="0" smtClean="0">
                <a:solidFill>
                  <a:schemeClr val="tx1"/>
                </a:solidFill>
                <a:cs typeface="B Yekan" pitchFamily="2" charset="-78"/>
              </a:rPr>
              <a:t>وقتی ادراک عامل هیچ اطلاعاتی فراهم نمی کند ، با مسئله ای به نام مسئله </a:t>
            </a:r>
            <a:r>
              <a:rPr lang="fa-IR" sz="2400" dirty="0" smtClean="0">
                <a:solidFill>
                  <a:srgbClr val="FF0000"/>
                </a:solidFill>
                <a:cs typeface="B Yekan" pitchFamily="2" charset="-78"/>
              </a:rPr>
              <a:t>فاقد سنسور </a:t>
            </a:r>
            <a:r>
              <a:rPr lang="fa-IR" sz="2400" dirty="0" smtClean="0">
                <a:solidFill>
                  <a:schemeClr val="tx1"/>
                </a:solidFill>
                <a:cs typeface="B Yekan" pitchFamily="2" charset="-78"/>
              </a:rPr>
              <a:t>یا </a:t>
            </a:r>
            <a:r>
              <a:rPr lang="fa-IR" sz="2400" dirty="0" smtClean="0">
                <a:solidFill>
                  <a:srgbClr val="FF0000"/>
                </a:solidFill>
                <a:cs typeface="B Yekan" pitchFamily="2" charset="-78"/>
              </a:rPr>
              <a:t>مسئله انطباق </a:t>
            </a:r>
            <a:r>
              <a:rPr lang="fa-IR" sz="2400" dirty="0" smtClean="0">
                <a:solidFill>
                  <a:schemeClr val="tx1"/>
                </a:solidFill>
                <a:cs typeface="B Yekan" pitchFamily="2" charset="-78"/>
              </a:rPr>
              <a:t>مواجه ایم .</a:t>
            </a:r>
          </a:p>
          <a:p>
            <a:pPr marR="0" algn="r" rtl="1">
              <a:buClr>
                <a:schemeClr val="tx1">
                  <a:lumMod val="95000"/>
                  <a:lumOff val="5000"/>
                </a:schemeClr>
              </a:buClr>
              <a:buFont typeface="Arial" pitchFamily="34" charset="0"/>
              <a:buChar char="•"/>
            </a:pPr>
            <a:r>
              <a:rPr lang="fa-IR" sz="2400" dirty="0" smtClean="0">
                <a:solidFill>
                  <a:schemeClr val="tx1"/>
                </a:solidFill>
                <a:cs typeface="B Yekan" pitchFamily="2" charset="-78"/>
              </a:rPr>
              <a:t>برای حل این مسائل به جای حالت فیزیکی در فضای حالت باور جستجو می کنیم.  </a:t>
            </a:r>
          </a:p>
          <a:p>
            <a:pPr marR="0" algn="r" rtl="1">
              <a:buClr>
                <a:schemeClr val="tx1">
                  <a:lumMod val="95000"/>
                  <a:lumOff val="5000"/>
                </a:schemeClr>
              </a:buClr>
              <a:buFont typeface="Arial" pitchFamily="34" charset="0"/>
              <a:buChar char="•"/>
            </a:pPr>
            <a:r>
              <a:rPr lang="fa-IR" sz="2400" dirty="0" smtClean="0">
                <a:solidFill>
                  <a:schemeClr val="tx1"/>
                </a:solidFill>
                <a:cs typeface="B Yekan" pitchFamily="2" charset="-78"/>
              </a:rPr>
              <a:t>در </a:t>
            </a:r>
            <a:r>
              <a:rPr lang="fa-IR" sz="2400" dirty="0" smtClean="0">
                <a:solidFill>
                  <a:srgbClr val="FF0000"/>
                </a:solidFill>
                <a:cs typeface="B Yekan" pitchFamily="2" charset="-78"/>
              </a:rPr>
              <a:t>فضای حالت باور </a:t>
            </a:r>
            <a:r>
              <a:rPr lang="fa-IR" sz="2400" dirty="0" smtClean="0">
                <a:solidFill>
                  <a:schemeClr val="tx1"/>
                </a:solidFill>
                <a:cs typeface="B Yekan" pitchFamily="2" charset="-78"/>
              </a:rPr>
              <a:t>، مسئله کاملا قابل مشاهده است .زیرا عامل همیشه حالت باور خود را می داند  .</a:t>
            </a:r>
          </a:p>
          <a:p>
            <a:pPr marR="0" algn="r" rtl="1">
              <a:buClr>
                <a:schemeClr val="tx1">
                  <a:lumMod val="95000"/>
                  <a:lumOff val="5000"/>
                </a:schemeClr>
              </a:buClr>
              <a:buFont typeface="Arial" pitchFamily="34" charset="0"/>
              <a:buChar char="•"/>
            </a:pPr>
            <a:endParaRPr lang="fa-IR" sz="2400" dirty="0" smtClean="0">
              <a:solidFill>
                <a:schemeClr val="tx1"/>
              </a:solidFill>
              <a:cs typeface="B Yekan" pitchFamily="2" charset="-78"/>
            </a:endParaRPr>
          </a:p>
          <a:p>
            <a:pPr marR="0" algn="r" rtl="1">
              <a:buClr>
                <a:schemeClr val="tx1">
                  <a:lumMod val="95000"/>
                  <a:lumOff val="5000"/>
                </a:schemeClr>
              </a:buClr>
              <a:buFont typeface="Arial" pitchFamily="34" charset="0"/>
              <a:buChar char="•"/>
            </a:pPr>
            <a:endParaRPr lang="en-US" sz="2400" dirty="0" smtClean="0">
              <a:solidFill>
                <a:schemeClr val="tx1"/>
              </a:solidFill>
              <a:cs typeface="B Yekan" pitchFamily="2" charset="-78"/>
            </a:endParaRPr>
          </a:p>
        </p:txBody>
      </p:sp>
      <p:sp>
        <p:nvSpPr>
          <p:cNvPr id="4" name="Slide Number Placeholder 3"/>
          <p:cNvSpPr>
            <a:spLocks noGrp="1"/>
          </p:cNvSpPr>
          <p:nvPr>
            <p:ph type="sldNum" sz="quarter" idx="12"/>
          </p:nvPr>
        </p:nvSpPr>
        <p:spPr/>
        <p:txBody>
          <a:bodyPr/>
          <a:lstStyle/>
          <a:p>
            <a:pPr>
              <a:defRPr/>
            </a:pPr>
            <a:fld id="{4250CAC5-2654-4DB7-956E-2CE7621D7932}" type="slidenum">
              <a:rPr lang="fa-IR" smtClean="0"/>
              <a:pPr>
                <a:defRPr/>
              </a:pPr>
              <a:t>37</a:t>
            </a:fld>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194" y="-214338"/>
            <a:ext cx="7851648" cy="1828800"/>
          </a:xfrm>
        </p:spPr>
        <p:txBody>
          <a:bodyPr>
            <a:normAutofit/>
          </a:bodyPr>
          <a:lstStyle/>
          <a:p>
            <a:pPr algn="r" rtl="1">
              <a:defRPr/>
            </a:pPr>
            <a:r>
              <a:rPr lang="fa-IR" sz="2600" dirty="0" smtClean="0">
                <a:solidFill>
                  <a:srgbClr val="00B0F0"/>
                </a:solidFill>
                <a:effectLst/>
              </a:rPr>
              <a:t/>
            </a:r>
            <a:br>
              <a:rPr lang="fa-IR" sz="2600" dirty="0" smtClean="0">
                <a:solidFill>
                  <a:srgbClr val="00B0F0"/>
                </a:solidFill>
                <a:effectLst/>
              </a:rPr>
            </a:br>
            <a:r>
              <a:rPr lang="fa-IR" sz="2800" dirty="0" smtClean="0">
                <a:solidFill>
                  <a:srgbClr val="00B0F0"/>
                </a:solidFill>
                <a:effectLst/>
                <a:cs typeface="B Yekan" pitchFamily="2" charset="-78"/>
              </a:rPr>
              <a:t>مسئله ی فاقد سنسور به صورت زیر تعریف می شود: </a:t>
            </a:r>
            <a:r>
              <a:rPr lang="fa-IR" sz="2200" dirty="0" smtClean="0"/>
              <a:t/>
            </a:r>
            <a:br>
              <a:rPr lang="fa-IR" sz="2200" dirty="0" smtClean="0"/>
            </a:br>
            <a:endParaRPr lang="en-US" sz="2200" dirty="0"/>
          </a:p>
        </p:txBody>
      </p:sp>
      <p:sp>
        <p:nvSpPr>
          <p:cNvPr id="142339" name="Subtitle 2"/>
          <p:cNvSpPr>
            <a:spLocks noGrp="1"/>
          </p:cNvSpPr>
          <p:nvPr>
            <p:ph type="subTitle" idx="1"/>
          </p:nvPr>
        </p:nvSpPr>
        <p:spPr>
          <a:xfrm>
            <a:off x="214282" y="1285860"/>
            <a:ext cx="8643998" cy="5857916"/>
          </a:xfrm>
        </p:spPr>
        <p:txBody>
          <a:bodyPr>
            <a:normAutofit fontScale="47500" lnSpcReduction="20000"/>
          </a:bodyPr>
          <a:lstStyle/>
          <a:p>
            <a:pPr marR="0" algn="r" rtl="1">
              <a:lnSpc>
                <a:spcPct val="150000"/>
              </a:lnSpc>
              <a:buClr>
                <a:schemeClr val="tx1">
                  <a:lumMod val="85000"/>
                  <a:lumOff val="15000"/>
                </a:schemeClr>
              </a:buClr>
              <a:buFont typeface="Arial" pitchFamily="34" charset="0"/>
              <a:buChar char="•"/>
            </a:pPr>
            <a:r>
              <a:rPr lang="fa-IR" sz="4400" dirty="0" smtClean="0">
                <a:solidFill>
                  <a:srgbClr val="FF0000"/>
                </a:solidFill>
                <a:latin typeface="Homa" pitchFamily="2" charset="-78"/>
                <a:cs typeface="B Yekan" pitchFamily="2" charset="-78"/>
              </a:rPr>
              <a:t>حالت باور</a:t>
            </a:r>
            <a:r>
              <a:rPr lang="fa-IR" sz="4400" dirty="0" smtClean="0">
                <a:solidFill>
                  <a:schemeClr val="tx1">
                    <a:lumMod val="95000"/>
                    <a:lumOff val="5000"/>
                  </a:schemeClr>
                </a:solidFill>
                <a:latin typeface="Homa" pitchFamily="2" charset="-78"/>
                <a:cs typeface="B Yekan" pitchFamily="2" charset="-78"/>
              </a:rPr>
              <a:t>(</a:t>
            </a:r>
            <a:r>
              <a:rPr lang="en-US" sz="4400" dirty="0" smtClean="0">
                <a:solidFill>
                  <a:schemeClr val="tx1">
                    <a:lumMod val="95000"/>
                    <a:lumOff val="5000"/>
                  </a:schemeClr>
                </a:solidFill>
                <a:cs typeface="B Yekan" pitchFamily="2" charset="-78"/>
              </a:rPr>
              <a:t>belief  state</a:t>
            </a:r>
            <a:r>
              <a:rPr lang="fa-IR" sz="4400" dirty="0" smtClean="0">
                <a:solidFill>
                  <a:schemeClr val="tx1">
                    <a:lumMod val="95000"/>
                    <a:lumOff val="5000"/>
                  </a:schemeClr>
                </a:solidFill>
                <a:latin typeface="Homa" pitchFamily="2" charset="-78"/>
                <a:cs typeface="B Yekan" pitchFamily="2" charset="-78"/>
              </a:rPr>
              <a:t>)</a:t>
            </a:r>
            <a:r>
              <a:rPr lang="en-US" sz="4400" dirty="0" smtClean="0">
                <a:solidFill>
                  <a:schemeClr val="tx1">
                    <a:lumMod val="95000"/>
                    <a:lumOff val="5000"/>
                  </a:schemeClr>
                </a:solidFill>
                <a:latin typeface="Homa" pitchFamily="2" charset="-78"/>
                <a:cs typeface="B Yekan" pitchFamily="2" charset="-78"/>
              </a:rPr>
              <a:t> : </a:t>
            </a:r>
            <a:r>
              <a:rPr lang="fa-IR" sz="4400" dirty="0" smtClean="0">
                <a:solidFill>
                  <a:schemeClr val="tx1">
                    <a:lumMod val="95000"/>
                    <a:lumOff val="5000"/>
                  </a:schemeClr>
                </a:solidFill>
                <a:latin typeface="Homa" pitchFamily="2" charset="-78"/>
                <a:cs typeface="B Yekan" pitchFamily="2" charset="-78"/>
              </a:rPr>
              <a:t> کل فضای باورشامل هر مجموعه ممکن از حالت های فیزیکی است  که دارای      </a:t>
            </a:r>
            <a:r>
              <a:rPr lang="en-US" sz="4400" dirty="0" smtClean="0">
                <a:solidFill>
                  <a:schemeClr val="tx1">
                    <a:lumMod val="95000"/>
                    <a:lumOff val="5000"/>
                  </a:schemeClr>
                </a:solidFill>
                <a:latin typeface="Homa" pitchFamily="2" charset="-78"/>
                <a:cs typeface="B Yekan" pitchFamily="2" charset="-78"/>
              </a:rPr>
              <a:t>  </a:t>
            </a:r>
            <a:r>
              <a:rPr lang="fa-IR" sz="4400" dirty="0" smtClean="0">
                <a:solidFill>
                  <a:schemeClr val="tx1">
                    <a:lumMod val="95000"/>
                    <a:lumOff val="5000"/>
                  </a:schemeClr>
                </a:solidFill>
                <a:latin typeface="Homa" pitchFamily="2" charset="-78"/>
                <a:cs typeface="B Yekan" pitchFamily="2" charset="-78"/>
              </a:rPr>
              <a:t>حالت می باشد.</a:t>
            </a:r>
            <a:r>
              <a:rPr lang="en-US" sz="4400" dirty="0" smtClean="0">
                <a:solidFill>
                  <a:schemeClr val="tx1">
                    <a:lumMod val="95000"/>
                    <a:lumOff val="5000"/>
                  </a:schemeClr>
                </a:solidFill>
                <a:latin typeface="Homa" pitchFamily="2" charset="-78"/>
                <a:cs typeface="B Yekan" pitchFamily="2" charset="-78"/>
              </a:rPr>
              <a:t> </a:t>
            </a:r>
            <a:r>
              <a:rPr lang="fa-IR" sz="4400" dirty="0" smtClean="0">
                <a:solidFill>
                  <a:schemeClr val="tx1">
                    <a:lumMod val="95000"/>
                    <a:lumOff val="5000"/>
                  </a:schemeClr>
                </a:solidFill>
                <a:latin typeface="Homa" pitchFamily="2" charset="-78"/>
                <a:cs typeface="B Yekan" pitchFamily="2" charset="-78"/>
              </a:rPr>
              <a:t>(</a:t>
            </a:r>
            <a:r>
              <a:rPr lang="en-US" sz="4400" dirty="0" smtClean="0">
                <a:solidFill>
                  <a:schemeClr val="tx1">
                    <a:lumMod val="95000"/>
                    <a:lumOff val="5000"/>
                  </a:schemeClr>
                </a:solidFill>
                <a:latin typeface="Homa" pitchFamily="2" charset="-78"/>
                <a:cs typeface="B Yekan" pitchFamily="2" charset="-78"/>
              </a:rPr>
              <a:t>N</a:t>
            </a:r>
            <a:r>
              <a:rPr lang="fa-IR" sz="4400" dirty="0" smtClean="0">
                <a:solidFill>
                  <a:schemeClr val="tx1">
                    <a:lumMod val="95000"/>
                    <a:lumOff val="5000"/>
                  </a:schemeClr>
                </a:solidFill>
                <a:latin typeface="Homa" pitchFamily="2" charset="-78"/>
                <a:cs typeface="B Yekan" pitchFamily="2" charset="-78"/>
              </a:rPr>
              <a:t> تعداد حالتهای مسئله ی فیزیکی</a:t>
            </a:r>
            <a:r>
              <a:rPr lang="en-US" sz="4400" dirty="0" smtClean="0">
                <a:solidFill>
                  <a:schemeClr val="tx1">
                    <a:lumMod val="95000"/>
                    <a:lumOff val="5000"/>
                  </a:schemeClr>
                </a:solidFill>
                <a:latin typeface="Homa" pitchFamily="2" charset="-78"/>
                <a:cs typeface="B Yekan" pitchFamily="2" charset="-78"/>
              </a:rPr>
              <a:t>P </a:t>
            </a:r>
            <a:r>
              <a:rPr lang="fa-IR" sz="4400" dirty="0" smtClean="0">
                <a:solidFill>
                  <a:schemeClr val="tx1">
                    <a:lumMod val="95000"/>
                    <a:lumOff val="5000"/>
                  </a:schemeClr>
                </a:solidFill>
                <a:latin typeface="Homa" pitchFamily="2" charset="-78"/>
                <a:cs typeface="B Yekan" pitchFamily="2" charset="-78"/>
              </a:rPr>
              <a:t>)</a:t>
            </a:r>
          </a:p>
          <a:p>
            <a:pPr marR="0" algn="r" rtl="1">
              <a:lnSpc>
                <a:spcPct val="150000"/>
              </a:lnSpc>
              <a:buClr>
                <a:schemeClr val="tx1">
                  <a:lumMod val="85000"/>
                  <a:lumOff val="15000"/>
                </a:schemeClr>
              </a:buClr>
              <a:buFont typeface="Arial" pitchFamily="34" charset="0"/>
              <a:buChar char="•"/>
            </a:pPr>
            <a:r>
              <a:rPr lang="fa-IR" sz="4400" dirty="0" smtClean="0">
                <a:solidFill>
                  <a:srgbClr val="FF0000"/>
                </a:solidFill>
                <a:latin typeface="Homa" pitchFamily="2" charset="-78"/>
                <a:cs typeface="B Yekan" pitchFamily="2" charset="-78"/>
              </a:rPr>
              <a:t>حالت شروع </a:t>
            </a:r>
            <a:r>
              <a:rPr lang="fa-IR" sz="4400" dirty="0" smtClean="0">
                <a:solidFill>
                  <a:schemeClr val="tx1">
                    <a:lumMod val="95000"/>
                    <a:lumOff val="5000"/>
                  </a:schemeClr>
                </a:solidFill>
                <a:latin typeface="Homa" pitchFamily="2" charset="-78"/>
                <a:cs typeface="B Yekan" pitchFamily="2" charset="-78"/>
              </a:rPr>
              <a:t>(</a:t>
            </a:r>
            <a:r>
              <a:rPr lang="en-US" sz="4400" dirty="0" smtClean="0">
                <a:solidFill>
                  <a:schemeClr val="tx1">
                    <a:lumMod val="95000"/>
                    <a:lumOff val="5000"/>
                  </a:schemeClr>
                </a:solidFill>
                <a:latin typeface="Homa" pitchFamily="2" charset="-78"/>
                <a:cs typeface="B Yekan" pitchFamily="2" charset="-78"/>
              </a:rPr>
              <a:t> </a:t>
            </a:r>
            <a:r>
              <a:rPr lang="en-US" sz="4400" dirty="0" smtClean="0">
                <a:solidFill>
                  <a:schemeClr val="tx1">
                    <a:lumMod val="95000"/>
                    <a:lumOff val="5000"/>
                  </a:schemeClr>
                </a:solidFill>
                <a:latin typeface="+mj-lt"/>
                <a:cs typeface="B Yekan" pitchFamily="2" charset="-78"/>
              </a:rPr>
              <a:t>initial state</a:t>
            </a:r>
            <a:r>
              <a:rPr lang="fa-IR" sz="4400" dirty="0" smtClean="0">
                <a:solidFill>
                  <a:schemeClr val="tx1">
                    <a:lumMod val="95000"/>
                    <a:lumOff val="5000"/>
                  </a:schemeClr>
                </a:solidFill>
                <a:latin typeface="+mj-lt"/>
                <a:cs typeface="B Yekan" pitchFamily="2" charset="-78"/>
              </a:rPr>
              <a:t>) </a:t>
            </a:r>
            <a:r>
              <a:rPr lang="fa-IR" sz="4400" dirty="0" smtClean="0">
                <a:solidFill>
                  <a:schemeClr val="tx1">
                    <a:lumMod val="95000"/>
                    <a:lumOff val="5000"/>
                  </a:schemeClr>
                </a:solidFill>
                <a:latin typeface="Homa" pitchFamily="2" charset="-78"/>
                <a:cs typeface="B Yekan" pitchFamily="2" charset="-78"/>
              </a:rPr>
              <a:t> : مجموعه ای از تمام حالتها</a:t>
            </a:r>
            <a:r>
              <a:rPr lang="en-US" sz="4400" dirty="0" smtClean="0">
                <a:solidFill>
                  <a:schemeClr val="tx1">
                    <a:lumMod val="95000"/>
                    <a:lumOff val="5000"/>
                  </a:schemeClr>
                </a:solidFill>
                <a:latin typeface="Homa" pitchFamily="2" charset="-78"/>
                <a:cs typeface="B Yekan" pitchFamily="2" charset="-78"/>
              </a:rPr>
              <a:t> </a:t>
            </a:r>
            <a:r>
              <a:rPr lang="fa-IR" sz="4400" dirty="0" smtClean="0">
                <a:solidFill>
                  <a:schemeClr val="tx1">
                    <a:lumMod val="95000"/>
                    <a:lumOff val="5000"/>
                  </a:schemeClr>
                </a:solidFill>
                <a:latin typeface="Homa" pitchFamily="2" charset="-78"/>
                <a:cs typeface="B Yekan" pitchFamily="2" charset="-78"/>
              </a:rPr>
              <a:t>در مسئله ی </a:t>
            </a:r>
            <a:r>
              <a:rPr lang="en-US" sz="4400" dirty="0" smtClean="0">
                <a:solidFill>
                  <a:schemeClr val="tx1">
                    <a:lumMod val="95000"/>
                    <a:lumOff val="5000"/>
                  </a:schemeClr>
                </a:solidFill>
                <a:latin typeface="Homa" pitchFamily="2" charset="-78"/>
                <a:cs typeface="B Yekan" pitchFamily="2" charset="-78"/>
              </a:rPr>
              <a:t>P</a:t>
            </a:r>
            <a:r>
              <a:rPr lang="fa-IR" sz="4400" dirty="0" smtClean="0">
                <a:solidFill>
                  <a:schemeClr val="tx1">
                    <a:lumMod val="95000"/>
                    <a:lumOff val="5000"/>
                  </a:schemeClr>
                </a:solidFill>
                <a:latin typeface="Homa" pitchFamily="2" charset="-78"/>
                <a:cs typeface="B Yekan" pitchFamily="2" charset="-78"/>
              </a:rPr>
              <a:t> </a:t>
            </a:r>
          </a:p>
          <a:p>
            <a:pPr marR="0" algn="r" rtl="1">
              <a:lnSpc>
                <a:spcPct val="150000"/>
              </a:lnSpc>
              <a:buClr>
                <a:schemeClr val="tx1">
                  <a:lumMod val="85000"/>
                  <a:lumOff val="15000"/>
                </a:schemeClr>
              </a:buClr>
              <a:buFont typeface="Arial" pitchFamily="34" charset="0"/>
              <a:buChar char="•"/>
            </a:pPr>
            <a:r>
              <a:rPr lang="fa-IR" sz="4400" dirty="0" smtClean="0">
                <a:solidFill>
                  <a:srgbClr val="FF0000"/>
                </a:solidFill>
                <a:latin typeface="Homa" pitchFamily="2" charset="-78"/>
                <a:cs typeface="B Yekan" pitchFamily="2" charset="-78"/>
              </a:rPr>
              <a:t>فعالیتها</a:t>
            </a:r>
            <a:r>
              <a:rPr lang="fa-IR" sz="4400" dirty="0" smtClean="0">
                <a:solidFill>
                  <a:schemeClr val="tx1">
                    <a:lumMod val="95000"/>
                    <a:lumOff val="5000"/>
                  </a:schemeClr>
                </a:solidFill>
                <a:latin typeface="Homa" pitchFamily="2" charset="-78"/>
                <a:cs typeface="B Yekan" pitchFamily="2" charset="-78"/>
              </a:rPr>
              <a:t> </a:t>
            </a:r>
            <a:r>
              <a:rPr lang="fa-IR" sz="4400" dirty="0" smtClean="0">
                <a:solidFill>
                  <a:schemeClr val="tx1">
                    <a:lumMod val="95000"/>
                    <a:lumOff val="5000"/>
                  </a:schemeClr>
                </a:solidFill>
                <a:latin typeface="+mj-lt"/>
                <a:cs typeface="B Yekan" pitchFamily="2" charset="-78"/>
              </a:rPr>
              <a:t>(</a:t>
            </a:r>
            <a:r>
              <a:rPr lang="en-US" sz="4400" dirty="0" smtClean="0">
                <a:solidFill>
                  <a:schemeClr val="tx1">
                    <a:lumMod val="95000"/>
                    <a:lumOff val="5000"/>
                  </a:schemeClr>
                </a:solidFill>
                <a:latin typeface="+mj-lt"/>
                <a:cs typeface="B Yekan" pitchFamily="2" charset="-78"/>
              </a:rPr>
              <a:t>Actions</a:t>
            </a:r>
            <a:r>
              <a:rPr lang="fa-IR" sz="4400" dirty="0" smtClean="0">
                <a:solidFill>
                  <a:schemeClr val="tx1">
                    <a:lumMod val="95000"/>
                    <a:lumOff val="5000"/>
                  </a:schemeClr>
                </a:solidFill>
                <a:latin typeface="+mj-lt"/>
                <a:cs typeface="B Yekan" pitchFamily="2" charset="-78"/>
              </a:rPr>
              <a:t> ):</a:t>
            </a:r>
            <a:r>
              <a:rPr lang="fa-IR" sz="4400" dirty="0" smtClean="0">
                <a:solidFill>
                  <a:schemeClr val="tx1">
                    <a:lumMod val="95000"/>
                    <a:lumOff val="5000"/>
                  </a:schemeClr>
                </a:solidFill>
                <a:latin typeface="Homa" pitchFamily="2" charset="-78"/>
                <a:cs typeface="B Yekan" pitchFamily="2" charset="-78"/>
              </a:rPr>
              <a:t> اجتماع تمام فعالیتها در هر یک از حالتهای فیزیکی </a:t>
            </a:r>
          </a:p>
          <a:p>
            <a:pPr marR="0" algn="r" rtl="1">
              <a:lnSpc>
                <a:spcPct val="150000"/>
              </a:lnSpc>
              <a:buClr>
                <a:schemeClr val="tx1">
                  <a:lumMod val="85000"/>
                  <a:lumOff val="15000"/>
                </a:schemeClr>
              </a:buClr>
              <a:buFont typeface="Arial" pitchFamily="34" charset="0"/>
              <a:buChar char="•"/>
            </a:pPr>
            <a:r>
              <a:rPr lang="fa-IR" sz="4400" dirty="0" smtClean="0">
                <a:solidFill>
                  <a:schemeClr val="tx1">
                    <a:lumMod val="95000"/>
                    <a:lumOff val="5000"/>
                  </a:schemeClr>
                </a:solidFill>
                <a:latin typeface="Homa" pitchFamily="2" charset="-78"/>
                <a:cs typeface="B Yekan" pitchFamily="2" charset="-78"/>
              </a:rPr>
              <a:t>با فرض عدم تاثیر فعالیت های نامعتبر در محیط</a:t>
            </a:r>
            <a:r>
              <a:rPr lang="fa-IR" sz="4400" dirty="0" smtClean="0">
                <a:solidFill>
                  <a:schemeClr val="tx1">
                    <a:lumMod val="95000"/>
                    <a:lumOff val="5000"/>
                  </a:schemeClr>
                </a:solidFill>
                <a:latin typeface="+mj-lt"/>
                <a:cs typeface="B Yekan" pitchFamily="2" charset="-78"/>
              </a:rPr>
              <a:t>، به دست آوردن اجتماع تمام فعالیت ها در هر یک از حالت های فیزیکی در حالت در حالت باور فعلی </a:t>
            </a:r>
            <a:r>
              <a:rPr lang="en-US" sz="4400" dirty="0" smtClean="0">
                <a:solidFill>
                  <a:schemeClr val="tx1">
                    <a:lumMod val="95000"/>
                    <a:lumOff val="5000"/>
                  </a:schemeClr>
                </a:solidFill>
                <a:latin typeface="+mj-lt"/>
                <a:cs typeface="B Yekan" pitchFamily="2" charset="-78"/>
              </a:rPr>
              <a:t>b</a:t>
            </a:r>
            <a:r>
              <a:rPr lang="fa-IR" sz="4400" dirty="0" smtClean="0">
                <a:solidFill>
                  <a:schemeClr val="tx1">
                    <a:lumMod val="95000"/>
                    <a:lumOff val="5000"/>
                  </a:schemeClr>
                </a:solidFill>
                <a:latin typeface="+mj-lt"/>
                <a:cs typeface="B Yekan" pitchFamily="2" charset="-78"/>
              </a:rPr>
              <a:t> مناسب است :     </a:t>
            </a:r>
          </a:p>
          <a:p>
            <a:pPr marR="0" algn="r" rtl="1">
              <a:lnSpc>
                <a:spcPct val="150000"/>
              </a:lnSpc>
              <a:buClr>
                <a:schemeClr val="tx1">
                  <a:lumMod val="85000"/>
                  <a:lumOff val="15000"/>
                </a:schemeClr>
              </a:buClr>
            </a:pPr>
            <a:r>
              <a:rPr lang="fa-IR" sz="4400" dirty="0" smtClean="0">
                <a:solidFill>
                  <a:schemeClr val="tx1">
                    <a:lumMod val="95000"/>
                    <a:lumOff val="5000"/>
                  </a:schemeClr>
                </a:solidFill>
                <a:latin typeface="+mj-lt"/>
                <a:cs typeface="B Yekan" pitchFamily="2" charset="-78"/>
              </a:rPr>
              <a:t>                               </a:t>
            </a:r>
          </a:p>
          <a:p>
            <a:pPr marR="0" algn="l" rtl="1">
              <a:lnSpc>
                <a:spcPct val="150000"/>
              </a:lnSpc>
              <a:buClr>
                <a:schemeClr val="tx1">
                  <a:lumMod val="85000"/>
                  <a:lumOff val="15000"/>
                </a:schemeClr>
              </a:buClr>
            </a:pPr>
            <a:r>
              <a:rPr lang="en-US" sz="6700" dirty="0" smtClean="0">
                <a:solidFill>
                  <a:schemeClr val="tx1">
                    <a:lumMod val="95000"/>
                    <a:lumOff val="5000"/>
                  </a:schemeClr>
                </a:solidFill>
                <a:latin typeface="+mj-lt"/>
                <a:cs typeface="B Yekan" pitchFamily="2" charset="-78"/>
              </a:rPr>
              <a:t>                  </a:t>
            </a:r>
            <a:r>
              <a:rPr lang="en-US" sz="6700" dirty="0" smtClean="0">
                <a:solidFill>
                  <a:srgbClr val="C00000"/>
                </a:solidFill>
                <a:latin typeface="+mj-lt"/>
                <a:cs typeface="B Yekan" pitchFamily="2" charset="-78"/>
              </a:rPr>
              <a:t>ACTIONS(b) = </a:t>
            </a:r>
            <a:endParaRPr lang="fa-IR" sz="6700" dirty="0" smtClean="0">
              <a:solidFill>
                <a:srgbClr val="C00000"/>
              </a:solidFill>
              <a:latin typeface="+mj-lt"/>
              <a:cs typeface="B Yekan" pitchFamily="2" charset="-78"/>
            </a:endParaRPr>
          </a:p>
          <a:p>
            <a:pPr marR="0" algn="r" rtl="1">
              <a:lnSpc>
                <a:spcPct val="150000"/>
              </a:lnSpc>
              <a:buClr>
                <a:schemeClr val="tx1">
                  <a:lumMod val="85000"/>
                  <a:lumOff val="15000"/>
                </a:schemeClr>
              </a:buClr>
              <a:buFont typeface="Arial" pitchFamily="34" charset="0"/>
              <a:buChar char="•"/>
            </a:pPr>
            <a:r>
              <a:rPr lang="fa-IR" sz="5100" dirty="0" smtClean="0">
                <a:solidFill>
                  <a:schemeClr val="tx1">
                    <a:lumMod val="95000"/>
                    <a:lumOff val="5000"/>
                  </a:schemeClr>
                </a:solidFill>
                <a:latin typeface="+mj-lt"/>
                <a:cs typeface="B Yekan" pitchFamily="2" charset="-78"/>
              </a:rPr>
              <a:t>اگر فعالیت های نامعتبر به معنی پایان دنیا باشد ، استفاده از اشتراک (به جای اجتماع  ) مناسب است یعنی فعالیتهایی که برای تمام حالات مجازند.</a:t>
            </a:r>
          </a:p>
          <a:p>
            <a:pPr marR="0" algn="l" rtl="1">
              <a:lnSpc>
                <a:spcPct val="150000"/>
              </a:lnSpc>
            </a:pPr>
            <a:r>
              <a:rPr lang="fa-IR" dirty="0" smtClean="0">
                <a:solidFill>
                  <a:srgbClr val="CC3300"/>
                </a:solidFill>
                <a:latin typeface="Homa" pitchFamily="2" charset="-78"/>
                <a:cs typeface="Homa"/>
              </a:rPr>
              <a:t> </a:t>
            </a:r>
          </a:p>
          <a:p>
            <a:pPr lvl="1" algn="r" rtl="1">
              <a:buClr>
                <a:srgbClr val="00D600"/>
              </a:buClr>
            </a:pPr>
            <a:endParaRPr lang="fa-IR" dirty="0" smtClean="0">
              <a:solidFill>
                <a:srgbClr val="CC3300"/>
              </a:solidFill>
              <a:latin typeface="Homa" pitchFamily="2" charset="-78"/>
              <a:cs typeface="Homa"/>
            </a:endParaRPr>
          </a:p>
          <a:p>
            <a:pPr marR="0" rtl="1"/>
            <a:endParaRPr lang="en-US" dirty="0" smtClean="0">
              <a:latin typeface="Homa" pitchFamily="2" charset="-78"/>
              <a:cs typeface="Homa"/>
            </a:endParaRPr>
          </a:p>
        </p:txBody>
      </p:sp>
      <p:sp>
        <p:nvSpPr>
          <p:cNvPr id="4" name="Slide Number Placeholder 3"/>
          <p:cNvSpPr>
            <a:spLocks noGrp="1"/>
          </p:cNvSpPr>
          <p:nvPr>
            <p:ph type="sldNum" sz="quarter" idx="12"/>
          </p:nvPr>
        </p:nvSpPr>
        <p:spPr/>
        <p:txBody>
          <a:bodyPr/>
          <a:lstStyle/>
          <a:p>
            <a:pPr>
              <a:defRPr/>
            </a:pPr>
            <a:fld id="{AFB8263C-F2DA-4BBF-A628-D752D4525F14}" type="slidenum">
              <a:rPr lang="fa-IR" smtClean="0"/>
              <a:pPr>
                <a:defRPr/>
              </a:pPr>
              <a:t>38</a:t>
            </a:fld>
            <a:endParaRPr lang="en-US"/>
          </a:p>
        </p:txBody>
      </p:sp>
      <p:sp>
        <p:nvSpPr>
          <p:cNvPr id="14234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234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2343"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234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4234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2346" name="Rectangle 11"/>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p>
        </p:txBody>
      </p:sp>
      <p:sp>
        <p:nvSpPr>
          <p:cNvPr id="14234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2348" name="Rectangle 14"/>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p>
        </p:txBody>
      </p:sp>
      <p:sp>
        <p:nvSpPr>
          <p:cNvPr id="14234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2350" name="Rectangle 17"/>
          <p:cNvSpPr>
            <a:spLocks noChangeArrowheads="1"/>
          </p:cNvSpPr>
          <p:nvPr/>
        </p:nvSpPr>
        <p:spPr bwMode="auto">
          <a:xfrm>
            <a:off x="0" y="857250"/>
            <a:ext cx="9144000" cy="0"/>
          </a:xfrm>
          <a:prstGeom prst="rect">
            <a:avLst/>
          </a:prstGeom>
          <a:noFill/>
          <a:ln w="9525">
            <a:noFill/>
            <a:miter lim="800000"/>
            <a:headEnd/>
            <a:tailEnd/>
          </a:ln>
        </p:spPr>
        <p:txBody>
          <a:bodyPr wrap="none" anchor="ctr">
            <a:spAutoFit/>
          </a:bodyPr>
          <a:lstStyle/>
          <a:p>
            <a:endParaRPr lang="en-US"/>
          </a:p>
        </p:txBody>
      </p:sp>
      <p:sp>
        <p:nvSpPr>
          <p:cNvPr id="14235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2353" name="Rectangle 20"/>
          <p:cNvSpPr>
            <a:spLocks noChangeArrowheads="1"/>
          </p:cNvSpPr>
          <p:nvPr/>
        </p:nvSpPr>
        <p:spPr bwMode="auto">
          <a:xfrm>
            <a:off x="0" y="885825"/>
            <a:ext cx="9144000" cy="0"/>
          </a:xfrm>
          <a:prstGeom prst="rect">
            <a:avLst/>
          </a:prstGeom>
          <a:noFill/>
          <a:ln w="9525">
            <a:noFill/>
            <a:miter lim="800000"/>
            <a:headEnd/>
            <a:tailEnd/>
          </a:ln>
        </p:spPr>
        <p:txBody>
          <a:bodyPr wrap="none" anchor="ctr">
            <a:spAutoFit/>
          </a:bodyPr>
          <a:lstStyle/>
          <a:p>
            <a:endParaRPr lang="en-US"/>
          </a:p>
        </p:txBody>
      </p:sp>
      <p:sp>
        <p:nvSpPr>
          <p:cNvPr id="142354"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2355" name="Rectangle 23"/>
          <p:cNvSpPr>
            <a:spLocks noChangeArrowheads="1"/>
          </p:cNvSpPr>
          <p:nvPr/>
        </p:nvSpPr>
        <p:spPr bwMode="auto">
          <a:xfrm>
            <a:off x="0" y="857250"/>
            <a:ext cx="9144000" cy="0"/>
          </a:xfrm>
          <a:prstGeom prst="rect">
            <a:avLst/>
          </a:prstGeom>
          <a:noFill/>
          <a:ln w="9525">
            <a:noFill/>
            <a:miter lim="800000"/>
            <a:headEnd/>
            <a:tailEnd/>
          </a:ln>
        </p:spPr>
        <p:txBody>
          <a:bodyPr wrap="none" anchor="ctr">
            <a:spAutoFit/>
          </a:bodyPr>
          <a:lstStyle/>
          <a:p>
            <a:endParaRPr lang="en-US"/>
          </a:p>
        </p:txBody>
      </p:sp>
      <p:sp>
        <p:nvSpPr>
          <p:cNvPr id="142356"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42357" name="Picture 2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67226" y="4572008"/>
            <a:ext cx="2133600" cy="800100"/>
          </a:xfrm>
          <a:prstGeom prst="rect">
            <a:avLst/>
          </a:prstGeom>
          <a:noFill/>
          <a:ln w="9525">
            <a:noFill/>
            <a:miter lim="800000"/>
            <a:headEnd/>
            <a:tailEnd/>
          </a:ln>
        </p:spPr>
      </p:pic>
      <p:sp>
        <p:nvSpPr>
          <p:cNvPr id="142358" name="Rectangle 26"/>
          <p:cNvSpPr>
            <a:spLocks noChangeArrowheads="1"/>
          </p:cNvSpPr>
          <p:nvPr/>
        </p:nvSpPr>
        <p:spPr bwMode="auto">
          <a:xfrm>
            <a:off x="0" y="1257300"/>
            <a:ext cx="9144000" cy="0"/>
          </a:xfrm>
          <a:prstGeom prst="rect">
            <a:avLst/>
          </a:prstGeom>
          <a:noFill/>
          <a:ln w="9525">
            <a:noFill/>
            <a:miter lim="800000"/>
            <a:headEnd/>
            <a:tailEnd/>
          </a:ln>
        </p:spPr>
        <p:txBody>
          <a:bodyPr wrap="none" anchor="ctr">
            <a:spAutoFit/>
          </a:bodyPr>
          <a:lstStyle/>
          <a:p>
            <a:endParaRPr lang="en-US"/>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91356" y="1785926"/>
            <a:ext cx="323850" cy="381000"/>
          </a:xfrm>
          <a:prstGeom prst="rect">
            <a:avLst/>
          </a:prstGeom>
          <a:noFill/>
        </p:spPr>
      </p:pic>
      <p:sp>
        <p:nvSpPr>
          <p:cNvPr id="13315"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685800" y="609600"/>
            <a:ext cx="7958166" cy="5486400"/>
          </a:xfrm>
        </p:spPr>
        <p:txBody>
          <a:bodyPr/>
          <a:lstStyle/>
          <a:p>
            <a:pPr>
              <a:lnSpc>
                <a:spcPct val="150000"/>
              </a:lnSpc>
              <a:buClr>
                <a:srgbClr val="00D600"/>
              </a:buClr>
              <a:buNone/>
            </a:pPr>
            <a:r>
              <a:rPr lang="fa-IR" sz="2400" dirty="0" smtClean="0">
                <a:solidFill>
                  <a:srgbClr val="FF0000"/>
                </a:solidFill>
                <a:latin typeface="Homa" pitchFamily="2" charset="-78"/>
                <a:cs typeface="B Yekan" pitchFamily="2" charset="-78"/>
              </a:rPr>
              <a:t>مدل گذار یا تغییر حالت</a:t>
            </a:r>
            <a:r>
              <a:rPr lang="fa-IR" sz="2400" dirty="0" smtClean="0">
                <a:solidFill>
                  <a:schemeClr val="tx1">
                    <a:lumMod val="95000"/>
                    <a:lumOff val="5000"/>
                  </a:schemeClr>
                </a:solidFill>
                <a:latin typeface="Homa" pitchFamily="2" charset="-78"/>
                <a:cs typeface="B Yekan" pitchFamily="2" charset="-78"/>
              </a:rPr>
              <a:t>(</a:t>
            </a:r>
            <a:r>
              <a:rPr lang="en-US" sz="2400" dirty="0" smtClean="0">
                <a:solidFill>
                  <a:schemeClr val="tx1">
                    <a:lumMod val="95000"/>
                    <a:lumOff val="5000"/>
                  </a:schemeClr>
                </a:solidFill>
                <a:cs typeface="B Yekan" pitchFamily="2" charset="-78"/>
              </a:rPr>
              <a:t>transition model</a:t>
            </a:r>
            <a:r>
              <a:rPr lang="fa-IR" sz="2400" dirty="0" smtClean="0">
                <a:solidFill>
                  <a:schemeClr val="tx1">
                    <a:lumMod val="95000"/>
                    <a:lumOff val="5000"/>
                  </a:schemeClr>
                </a:solidFill>
                <a:latin typeface="Homa" pitchFamily="2" charset="-78"/>
                <a:cs typeface="B Yekan" pitchFamily="2" charset="-78"/>
              </a:rPr>
              <a:t>)</a:t>
            </a:r>
            <a:r>
              <a:rPr lang="en-US" sz="2400" dirty="0" smtClean="0">
                <a:solidFill>
                  <a:schemeClr val="tx1">
                    <a:lumMod val="95000"/>
                    <a:lumOff val="5000"/>
                  </a:schemeClr>
                </a:solidFill>
                <a:latin typeface="Homa" pitchFamily="2" charset="-78"/>
                <a:cs typeface="B Yekan" pitchFamily="2" charset="-78"/>
              </a:rPr>
              <a:t>: </a:t>
            </a:r>
            <a:endParaRPr lang="fa-IR" sz="2400" dirty="0" smtClean="0">
              <a:solidFill>
                <a:schemeClr val="tx1">
                  <a:lumMod val="95000"/>
                  <a:lumOff val="5000"/>
                </a:schemeClr>
              </a:solidFill>
              <a:latin typeface="Homa" pitchFamily="2" charset="-78"/>
              <a:cs typeface="B Yekan" pitchFamily="2" charset="-78"/>
            </a:endParaRPr>
          </a:p>
          <a:p>
            <a:r>
              <a:rPr lang="fa-IR" sz="2400" dirty="0" smtClean="0">
                <a:cs typeface="B Yekan" pitchFamily="2" charset="-78"/>
              </a:rPr>
              <a:t>عامل نمی داند کدام حالت در حالت باور ،درست است لذا تا جایی که عامل اطلاع دارد ، می تواند به حالتی برود که </a:t>
            </a:r>
            <a:r>
              <a:rPr lang="fa-IR" sz="2400" dirty="0" smtClean="0">
                <a:solidFill>
                  <a:srgbClr val="FF0000"/>
                </a:solidFill>
                <a:cs typeface="B Yekan" pitchFamily="2" charset="-78"/>
              </a:rPr>
              <a:t>ناشی از اجرای این فعالیت ها </a:t>
            </a:r>
            <a:r>
              <a:rPr lang="fa-IR" sz="2400" dirty="0" smtClean="0">
                <a:cs typeface="B Yekan" pitchFamily="2" charset="-78"/>
              </a:rPr>
              <a:t>در یکی از حالت های فیزیکی در حالت باور است .</a:t>
            </a:r>
          </a:p>
          <a:p>
            <a:endParaRPr lang="fa-IR" sz="2400" dirty="0">
              <a:cs typeface="B Yekan" pitchFamily="2" charset="-78"/>
            </a:endParaRPr>
          </a:p>
        </p:txBody>
      </p:sp>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39</a:t>
            </a:fld>
            <a:endParaRPr lang="en-US"/>
          </a:p>
        </p:txBody>
      </p:sp>
      <p:pic>
        <p:nvPicPr>
          <p:cNvPr id="6" name="Picture 5" descr="4.jpg"/>
          <p:cNvPicPr>
            <a:picLocks noChangeAspect="1"/>
          </p:cNvPicPr>
          <p:nvPr/>
        </p:nvPicPr>
        <p:blipFill>
          <a:blip r:embed="rId2">
            <a:clrChange>
              <a:clrFrom>
                <a:srgbClr val="FFFFFF"/>
              </a:clrFrom>
              <a:clrTo>
                <a:srgbClr val="FFFFFF">
                  <a:alpha val="0"/>
                </a:srgbClr>
              </a:clrTo>
            </a:clrChange>
          </a:blip>
          <a:stretch>
            <a:fillRect/>
          </a:stretch>
        </p:blipFill>
        <p:spPr>
          <a:xfrm>
            <a:off x="285720" y="2495388"/>
            <a:ext cx="8715436" cy="3934008"/>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886728" cy="5605482"/>
          </a:xfrm>
        </p:spPr>
        <p:txBody>
          <a:bodyPr>
            <a:normAutofit/>
          </a:bodyPr>
          <a:lstStyle/>
          <a:p>
            <a:r>
              <a:rPr lang="fa-IR" sz="2400" dirty="0" smtClean="0">
                <a:cs typeface="B Yekan" pitchFamily="2" charset="-78"/>
              </a:rPr>
              <a:t>برای حالت قطعی مجموعه ای از حالت هایی که عامل می تواند به آن ها برسد عبارتند از : </a:t>
            </a:r>
          </a:p>
          <a:p>
            <a:endParaRPr lang="fa-IR" sz="2400" dirty="0" smtClean="0">
              <a:cs typeface="B Yekan" pitchFamily="2" charset="-78"/>
            </a:endParaRPr>
          </a:p>
          <a:p>
            <a:endParaRPr lang="fa-IR" sz="2400" dirty="0" smtClean="0">
              <a:cs typeface="B Yekan" pitchFamily="2" charset="-78"/>
            </a:endParaRPr>
          </a:p>
          <a:p>
            <a:r>
              <a:rPr lang="fa-IR" sz="2400" dirty="0" smtClean="0">
                <a:cs typeface="B Yekan" pitchFamily="2" charset="-78"/>
              </a:rPr>
              <a:t>در حالت عدم قطعیت داریم :  </a:t>
            </a:r>
          </a:p>
          <a:p>
            <a:endParaRPr lang="fa-IR" sz="2400" dirty="0" smtClean="0">
              <a:cs typeface="B Yekan" pitchFamily="2" charset="-78"/>
            </a:endParaRPr>
          </a:p>
          <a:p>
            <a:endParaRPr lang="fa-IR" sz="2400" dirty="0" smtClean="0">
              <a:cs typeface="B Yekan" pitchFamily="2" charset="-78"/>
            </a:endParaRPr>
          </a:p>
          <a:p>
            <a:endParaRPr lang="fa-IR" sz="2400" dirty="0" smtClean="0">
              <a:cs typeface="B Yekan" pitchFamily="2" charset="-78"/>
            </a:endParaRPr>
          </a:p>
          <a:p>
            <a:endParaRPr lang="fa-IR" sz="2400" dirty="0" smtClean="0">
              <a:cs typeface="B Yekan" pitchFamily="2" charset="-78"/>
            </a:endParaRPr>
          </a:p>
          <a:p>
            <a:r>
              <a:rPr lang="fa-IR" sz="2400" dirty="0" smtClean="0">
                <a:cs typeface="B Yekan" pitchFamily="2" charset="-78"/>
              </a:rPr>
              <a:t>فرآیند تولید حالت باور جدید پس از این عملیات ، مرحله پیشگویی نام دارد و می توان از نامگذاری </a:t>
            </a:r>
          </a:p>
          <a:p>
            <a:endParaRPr lang="en-US" sz="2400" dirty="0" smtClean="0">
              <a:cs typeface="B Yekan" pitchFamily="2" charset="-78"/>
            </a:endParaRPr>
          </a:p>
          <a:p>
            <a:pPr>
              <a:buNone/>
            </a:pPr>
            <a:r>
              <a:rPr lang="fa-IR" sz="2400" dirty="0" smtClean="0">
                <a:cs typeface="B Yekan" pitchFamily="2" charset="-78"/>
              </a:rPr>
              <a:t>استفاده کرد .</a:t>
            </a:r>
            <a:endParaRPr lang="fa-IR" sz="2400" dirty="0">
              <a:cs typeface="B Yekan" pitchFamily="2" charset="-78"/>
            </a:endParaRPr>
          </a:p>
        </p:txBody>
      </p:sp>
      <p:sp>
        <p:nvSpPr>
          <p:cNvPr id="3" name="Slide Number Placeholder 2"/>
          <p:cNvSpPr>
            <a:spLocks noGrp="1"/>
          </p:cNvSpPr>
          <p:nvPr>
            <p:ph type="sldNum" sz="quarter" idx="12"/>
          </p:nvPr>
        </p:nvSpPr>
        <p:spPr/>
        <p:txBody>
          <a:bodyPr/>
          <a:lstStyle/>
          <a:p>
            <a:pPr>
              <a:defRPr/>
            </a:pPr>
            <a:fld id="{D017353B-E53E-4CC0-8D00-BB6A7FA78C5C}" type="slidenum">
              <a:rPr lang="fa-IR" smtClean="0"/>
              <a:pPr>
                <a:defRPr/>
              </a:pPr>
              <a:t>40</a:t>
            </a:fld>
            <a:endParaRPr lang="en-US"/>
          </a:p>
        </p:txBody>
      </p:sp>
      <p:pic>
        <p:nvPicPr>
          <p:cNvPr id="4" name="Picture 1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0100" y="1714488"/>
            <a:ext cx="6838950" cy="428625"/>
          </a:xfrm>
          <a:prstGeom prst="rect">
            <a:avLst/>
          </a:prstGeom>
          <a:noFill/>
          <a:ln w="9525">
            <a:noFill/>
            <a:miter lim="800000"/>
            <a:headEnd/>
            <a:tailEnd/>
          </a:ln>
        </p:spPr>
      </p:pic>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85866" y="3076581"/>
            <a:ext cx="7658100" cy="1209675"/>
          </a:xfrm>
          <a:prstGeom prst="rect">
            <a:avLst/>
          </a:prstGeom>
          <a:noFill/>
        </p:spPr>
      </p:pic>
      <p:pic>
        <p:nvPicPr>
          <p:cNvPr id="6" name="Picture 5" descr="5.JPG"/>
          <p:cNvPicPr>
            <a:picLocks noChangeAspect="1"/>
          </p:cNvPicPr>
          <p:nvPr/>
        </p:nvPicPr>
        <p:blipFill>
          <a:blip r:embed="rId4">
            <a:clrChange>
              <a:clrFrom>
                <a:srgbClr val="FFFFFF"/>
              </a:clrFrom>
              <a:clrTo>
                <a:srgbClr val="FFFFFF">
                  <a:alpha val="0"/>
                </a:srgbClr>
              </a:clrTo>
            </a:clrChange>
          </a:blip>
          <a:stretch>
            <a:fillRect/>
          </a:stretch>
        </p:blipFill>
        <p:spPr>
          <a:xfrm>
            <a:off x="838197" y="5064054"/>
            <a:ext cx="3733803" cy="1079590"/>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571480"/>
            <a:ext cx="8358246" cy="5357850"/>
          </a:xfrm>
        </p:spPr>
        <p:txBody>
          <a:bodyPr/>
          <a:lstStyle/>
          <a:p>
            <a:pPr algn="r" rtl="1">
              <a:lnSpc>
                <a:spcPct val="150000"/>
              </a:lnSpc>
              <a:buClr>
                <a:schemeClr val="tx1">
                  <a:lumMod val="95000"/>
                  <a:lumOff val="5000"/>
                </a:schemeClr>
              </a:buClr>
              <a:buFont typeface="Arial" pitchFamily="34" charset="0"/>
              <a:buChar char="•"/>
            </a:pPr>
            <a:r>
              <a:rPr lang="fa-IR" sz="2400" dirty="0" smtClean="0">
                <a:solidFill>
                  <a:srgbClr val="FF0000"/>
                </a:solidFill>
                <a:latin typeface="Homa"/>
                <a:cs typeface="B Yekan" pitchFamily="2" charset="-78"/>
              </a:rPr>
              <a:t>آزمون هدف</a:t>
            </a:r>
            <a:r>
              <a:rPr lang="fa-IR" sz="2400" dirty="0" smtClean="0">
                <a:solidFill>
                  <a:schemeClr val="tx1">
                    <a:lumMod val="95000"/>
                    <a:lumOff val="5000"/>
                  </a:schemeClr>
                </a:solidFill>
                <a:latin typeface="Homa"/>
                <a:cs typeface="B Yekan" pitchFamily="2" charset="-78"/>
              </a:rPr>
              <a:t>(</a:t>
            </a:r>
            <a:r>
              <a:rPr lang="en-US" sz="2400" dirty="0" smtClean="0">
                <a:solidFill>
                  <a:schemeClr val="tx1">
                    <a:lumMod val="95000"/>
                    <a:lumOff val="5000"/>
                  </a:schemeClr>
                </a:solidFill>
                <a:cs typeface="B Yekan" pitchFamily="2" charset="-78"/>
              </a:rPr>
              <a:t>goal test</a:t>
            </a:r>
            <a:r>
              <a:rPr lang="fa-IR" sz="2400" dirty="0" smtClean="0">
                <a:solidFill>
                  <a:schemeClr val="tx1">
                    <a:lumMod val="95000"/>
                    <a:lumOff val="5000"/>
                  </a:schemeClr>
                </a:solidFill>
                <a:latin typeface="Homa"/>
                <a:cs typeface="B Yekan" pitchFamily="2" charset="-78"/>
              </a:rPr>
              <a:t>) : حالت باور فقط وقتی هدف را برآورده می کند که تمام حالت های فیزیکی موجود در آن ،                                    را برآورده کند . </a:t>
            </a:r>
          </a:p>
          <a:p>
            <a:pPr algn="r" rtl="1">
              <a:lnSpc>
                <a:spcPct val="150000"/>
              </a:lnSpc>
              <a:buClr>
                <a:schemeClr val="tx1">
                  <a:lumMod val="95000"/>
                  <a:lumOff val="5000"/>
                </a:schemeClr>
              </a:buClr>
              <a:buFont typeface="Arial" pitchFamily="34" charset="0"/>
              <a:buChar char="•"/>
            </a:pPr>
            <a:r>
              <a:rPr lang="fa-IR" sz="2400" dirty="0" smtClean="0">
                <a:solidFill>
                  <a:schemeClr val="tx1">
                    <a:lumMod val="95000"/>
                    <a:lumOff val="5000"/>
                  </a:schemeClr>
                </a:solidFill>
                <a:latin typeface="Homa"/>
                <a:cs typeface="B Yekan" pitchFamily="2" charset="-78"/>
              </a:rPr>
              <a:t>ممکن است عامل به طور تصادفی زودتر به هدف برسد ولی نخواهد دانست که به هدف رسیده است  . </a:t>
            </a:r>
          </a:p>
          <a:p>
            <a:pPr algn="r">
              <a:lnSpc>
                <a:spcPct val="150000"/>
              </a:lnSpc>
              <a:buClr>
                <a:schemeClr val="tx1">
                  <a:lumMod val="95000"/>
                  <a:lumOff val="5000"/>
                </a:schemeClr>
              </a:buClr>
              <a:buFont typeface="Arial" pitchFamily="34" charset="0"/>
              <a:buChar char="•"/>
            </a:pPr>
            <a:r>
              <a:rPr lang="fa-IR" sz="2400" dirty="0" smtClean="0">
                <a:solidFill>
                  <a:srgbClr val="FF0000"/>
                </a:solidFill>
                <a:latin typeface="Homa"/>
                <a:cs typeface="B Yekan" pitchFamily="2" charset="-78"/>
              </a:rPr>
              <a:t>هزینه ی مسیر</a:t>
            </a:r>
            <a:r>
              <a:rPr lang="fa-IR" sz="2400" dirty="0" smtClean="0">
                <a:solidFill>
                  <a:schemeClr val="tx1">
                    <a:lumMod val="95000"/>
                    <a:lumOff val="5000"/>
                  </a:schemeClr>
                </a:solidFill>
                <a:latin typeface="Homa"/>
                <a:cs typeface="B Yekan" pitchFamily="2" charset="-78"/>
              </a:rPr>
              <a:t>(</a:t>
            </a:r>
            <a:r>
              <a:rPr lang="en-US" sz="2400" dirty="0" smtClean="0">
                <a:solidFill>
                  <a:schemeClr val="tx1">
                    <a:lumMod val="95000"/>
                    <a:lumOff val="5000"/>
                  </a:schemeClr>
                </a:solidFill>
                <a:latin typeface="Homa"/>
                <a:cs typeface="B Yekan" pitchFamily="2" charset="-78"/>
              </a:rPr>
              <a:t> Path cost </a:t>
            </a:r>
            <a:r>
              <a:rPr lang="fa-IR" sz="2400" dirty="0" smtClean="0">
                <a:solidFill>
                  <a:schemeClr val="tx1">
                    <a:lumMod val="95000"/>
                    <a:lumOff val="5000"/>
                  </a:schemeClr>
                </a:solidFill>
                <a:latin typeface="Homa"/>
                <a:cs typeface="B Yekan" pitchFamily="2" charset="-78"/>
              </a:rPr>
              <a:t>) :فضای حالت قابل دسترس برای دنیای قطعی و بدون سنسور جارو برقی:</a:t>
            </a:r>
          </a:p>
          <a:p>
            <a:pPr algn="r" rtl="1">
              <a:buClr>
                <a:srgbClr val="00D600"/>
              </a:buClr>
            </a:pPr>
            <a:r>
              <a:rPr lang="fa-IR" sz="2400" dirty="0" smtClean="0">
                <a:solidFill>
                  <a:schemeClr val="tx1">
                    <a:lumMod val="95000"/>
                    <a:lumOff val="5000"/>
                  </a:schemeClr>
                </a:solidFill>
                <a:latin typeface="Homa"/>
                <a:cs typeface="B Yekan" pitchFamily="2" charset="-78"/>
              </a:rPr>
              <a:t>     تعداد حالتهای باور</a:t>
            </a:r>
          </a:p>
          <a:p>
            <a:pPr algn="r" rtl="1"/>
            <a:r>
              <a:rPr lang="fa-IR" sz="2400" dirty="0" smtClean="0">
                <a:solidFill>
                  <a:schemeClr val="tx1">
                    <a:lumMod val="95000"/>
                    <a:lumOff val="5000"/>
                  </a:schemeClr>
                </a:solidFill>
                <a:latin typeface="Homa"/>
                <a:cs typeface="B Yekan" pitchFamily="2" charset="-78"/>
              </a:rPr>
              <a:t>     تعداد حالتهای قابل دسترس =  </a:t>
            </a:r>
            <a:r>
              <a:rPr lang="fa-IR" sz="2800" dirty="0" smtClean="0">
                <a:solidFill>
                  <a:schemeClr val="tx1">
                    <a:lumMod val="95000"/>
                    <a:lumOff val="5000"/>
                  </a:schemeClr>
                </a:solidFill>
                <a:latin typeface="Homa"/>
                <a:cs typeface="B Yekan" pitchFamily="2" charset="-78"/>
              </a:rPr>
              <a:t>12</a:t>
            </a:r>
            <a:endParaRPr lang="en-US" sz="2800" dirty="0">
              <a:solidFill>
                <a:schemeClr val="tx1">
                  <a:lumMod val="95000"/>
                  <a:lumOff val="5000"/>
                </a:schemeClr>
              </a:solidFill>
              <a:latin typeface="Homa"/>
              <a:cs typeface="B Yekan" pitchFamily="2" charset="-78"/>
            </a:endParaRPr>
          </a:p>
        </p:txBody>
      </p:sp>
      <p:sp>
        <p:nvSpPr>
          <p:cNvPr id="4" name="Slide Number Placeholder 3"/>
          <p:cNvSpPr>
            <a:spLocks noGrp="1"/>
          </p:cNvSpPr>
          <p:nvPr>
            <p:ph type="sldNum" sz="quarter" idx="12"/>
          </p:nvPr>
        </p:nvSpPr>
        <p:spPr/>
        <p:txBody>
          <a:bodyPr/>
          <a:lstStyle/>
          <a:p>
            <a:pPr>
              <a:defRPr/>
            </a:pPr>
            <a:fld id="{CC8C6A35-A332-4980-BBD1-293E029F8536}" type="slidenum">
              <a:rPr lang="fa-IR" smtClean="0"/>
              <a:pPr>
                <a:defRPr/>
              </a:pPr>
              <a:t>41</a:t>
            </a:fld>
            <a:endParaRPr lang="en-US"/>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2066" y="4691074"/>
            <a:ext cx="1114425" cy="381000"/>
          </a:xfrm>
          <a:prstGeom prst="rect">
            <a:avLst/>
          </a:prstGeom>
          <a:noFill/>
        </p:spPr>
      </p:pic>
      <p:sp>
        <p:nvSpPr>
          <p:cNvPr id="1126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6.JPG"/>
          <p:cNvPicPr>
            <a:picLocks noChangeAspect="1"/>
          </p:cNvPicPr>
          <p:nvPr/>
        </p:nvPicPr>
        <p:blipFill>
          <a:blip r:embed="rId3">
            <a:clrChange>
              <a:clrFrom>
                <a:srgbClr val="FFFFFF"/>
              </a:clrFrom>
              <a:clrTo>
                <a:srgbClr val="FFFFFF">
                  <a:alpha val="0"/>
                </a:srgbClr>
              </a:clrTo>
            </a:clrChange>
          </a:blip>
          <a:stretch>
            <a:fillRect/>
          </a:stretch>
        </p:blipFill>
        <p:spPr>
          <a:xfrm>
            <a:off x="1357290" y="928670"/>
            <a:ext cx="3208215" cy="1071570"/>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8680" y="-24"/>
            <a:ext cx="8229600" cy="1143000"/>
          </a:xfrm>
        </p:spPr>
        <p:txBody>
          <a:bodyPr>
            <a:normAutofit/>
          </a:bodyPr>
          <a:lstStyle/>
          <a:p>
            <a:pPr algn="r"/>
            <a:r>
              <a:rPr lang="fa-IR" sz="2400" dirty="0" smtClean="0">
                <a:solidFill>
                  <a:srgbClr val="0070C0"/>
                </a:solidFill>
                <a:cs typeface="B Yekan" pitchFamily="2" charset="-78"/>
              </a:rPr>
              <a:t>فضای حالت باور قابل دسترس برای دنیای قطعی و فاقد سنسور جاروبرقی</a:t>
            </a:r>
            <a:endParaRPr lang="fa-IR" sz="2400" dirty="0">
              <a:solidFill>
                <a:srgbClr val="0070C0"/>
              </a:solidFill>
              <a:cs typeface="B Yekan" pitchFamily="2" charset="-78"/>
            </a:endParaRPr>
          </a:p>
        </p:txBody>
      </p:sp>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42</a:t>
            </a:fld>
            <a:endParaRPr lang="en-US"/>
          </a:p>
        </p:txBody>
      </p:sp>
      <p:pic>
        <p:nvPicPr>
          <p:cNvPr id="8" name="Content Placeholder 7" descr="7.jpg"/>
          <p:cNvPicPr>
            <a:picLocks noGrp="1" noChangeAspect="1"/>
          </p:cNvPicPr>
          <p:nvPr>
            <p:ph idx="4294967295"/>
          </p:nvPr>
        </p:nvPicPr>
        <p:blipFill>
          <a:blip r:embed="rId2">
            <a:clrChange>
              <a:clrFrom>
                <a:srgbClr val="FEFEFE"/>
              </a:clrFrom>
              <a:clrTo>
                <a:srgbClr val="FEFEFE">
                  <a:alpha val="0"/>
                </a:srgbClr>
              </a:clrTo>
            </a:clrChange>
          </a:blip>
          <a:stretch>
            <a:fillRect/>
          </a:stretch>
        </p:blipFill>
        <p:spPr>
          <a:xfrm>
            <a:off x="857224" y="500042"/>
            <a:ext cx="7548963" cy="6167536"/>
          </a:xfrm>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285720" y="285728"/>
            <a:ext cx="8501122" cy="6429396"/>
          </a:xfrm>
        </p:spPr>
        <p:txBody>
          <a:bodyPr>
            <a:normAutofit/>
          </a:bodyPr>
          <a:lstStyle/>
          <a:p>
            <a:pPr>
              <a:buNone/>
            </a:pPr>
            <a:r>
              <a:rPr lang="fa-IR" sz="2800" dirty="0" smtClean="0">
                <a:solidFill>
                  <a:srgbClr val="0070C0"/>
                </a:solidFill>
                <a:cs typeface="B Yekan" pitchFamily="2" charset="-78"/>
              </a:rPr>
              <a:t>هرس کردن ( حذف کردن )</a:t>
            </a:r>
          </a:p>
          <a:p>
            <a:r>
              <a:rPr lang="fa-IR" sz="2400" dirty="0" smtClean="0">
                <a:cs typeface="B Yekan" pitchFamily="2" charset="-78"/>
              </a:rPr>
              <a:t>اگر دنباله ای از فعالیت ها جوابی برای حالت باور </a:t>
            </a:r>
            <a:r>
              <a:rPr lang="en-US" sz="2400" dirty="0" smtClean="0">
                <a:cs typeface="B Yekan" pitchFamily="2" charset="-78"/>
              </a:rPr>
              <a:t>b</a:t>
            </a:r>
            <a:r>
              <a:rPr lang="fa-IR" sz="2400" dirty="0" smtClean="0">
                <a:cs typeface="B Yekan" pitchFamily="2" charset="-78"/>
              </a:rPr>
              <a:t> باشد ، جوابی برای هر زیر مجموعه ی </a:t>
            </a:r>
            <a:r>
              <a:rPr lang="en-US" sz="2400" dirty="0" smtClean="0">
                <a:cs typeface="B Yekan" pitchFamily="2" charset="-78"/>
              </a:rPr>
              <a:t>b</a:t>
            </a:r>
            <a:r>
              <a:rPr lang="fa-IR" sz="2400" dirty="0" smtClean="0">
                <a:cs typeface="B Yekan" pitchFamily="2" charset="-78"/>
              </a:rPr>
              <a:t> نیز هست .</a:t>
            </a:r>
          </a:p>
          <a:p>
            <a:r>
              <a:rPr lang="fa-IR" sz="2400" dirty="0" smtClean="0">
                <a:solidFill>
                  <a:srgbClr val="FF0000"/>
                </a:solidFill>
                <a:cs typeface="B Yekan" pitchFamily="2" charset="-78"/>
              </a:rPr>
              <a:t>برای مثال </a:t>
            </a:r>
            <a:r>
              <a:rPr lang="fa-IR" sz="2400" dirty="0" smtClean="0">
                <a:cs typeface="B Yekan" pitchFamily="2" charset="-78"/>
              </a:rPr>
              <a:t>: اگر {</a:t>
            </a:r>
            <a:r>
              <a:rPr lang="en-US" sz="2400" dirty="0" smtClean="0">
                <a:cs typeface="B Yekan" pitchFamily="2" charset="-78"/>
              </a:rPr>
              <a:t>5 , 7 </a:t>
            </a:r>
            <a:r>
              <a:rPr lang="fa-IR" sz="2400" dirty="0" smtClean="0">
                <a:cs typeface="B Yekan" pitchFamily="2" charset="-78"/>
              </a:rPr>
              <a:t> } با دنباله فعالیت های </a:t>
            </a:r>
            <a:r>
              <a:rPr lang="en-US" sz="2400" dirty="0" smtClean="0">
                <a:cs typeface="B Yekan" pitchFamily="2" charset="-78"/>
              </a:rPr>
              <a:t>[</a:t>
            </a:r>
            <a:r>
              <a:rPr lang="en-US" sz="2400" dirty="0" err="1" smtClean="0">
                <a:cs typeface="B Yekan" pitchFamily="2" charset="-78"/>
              </a:rPr>
              <a:t>suck,left,suck</a:t>
            </a:r>
            <a:r>
              <a:rPr lang="en-US" sz="2400" dirty="0" smtClean="0">
                <a:cs typeface="B Yekan" pitchFamily="2" charset="-78"/>
              </a:rPr>
              <a:t>]</a:t>
            </a:r>
            <a:r>
              <a:rPr lang="fa-IR" sz="2400" dirty="0" smtClean="0">
                <a:cs typeface="B Yekan" pitchFamily="2" charset="-78"/>
              </a:rPr>
              <a:t> قبلا تولید شده باشد ، می توانیم مسیری را که به {</a:t>
            </a:r>
            <a:r>
              <a:rPr lang="en-US" sz="2400" dirty="0" smtClean="0">
                <a:cs typeface="B Yekan" pitchFamily="2" charset="-78"/>
              </a:rPr>
              <a:t>1,3,5,7</a:t>
            </a:r>
            <a:r>
              <a:rPr lang="fa-IR" sz="2400" dirty="0" smtClean="0">
                <a:cs typeface="B Yekan" pitchFamily="2" charset="-78"/>
              </a:rPr>
              <a:t> }</a:t>
            </a:r>
            <a:r>
              <a:rPr lang="en-US" sz="2400" dirty="0" smtClean="0">
                <a:cs typeface="B Yekan" pitchFamily="2" charset="-78"/>
              </a:rPr>
              <a:t>  </a:t>
            </a:r>
            <a:r>
              <a:rPr lang="fa-IR" sz="2400" dirty="0" smtClean="0">
                <a:cs typeface="B Yekan" pitchFamily="2" charset="-78"/>
              </a:rPr>
              <a:t> منتهی  می شود ، حذف کنیم . </a:t>
            </a:r>
          </a:p>
          <a:p>
            <a:pPr>
              <a:buNone/>
            </a:pPr>
            <a:r>
              <a:rPr lang="fa-IR" sz="2800" dirty="0" smtClean="0">
                <a:solidFill>
                  <a:srgbClr val="0070C0"/>
                </a:solidFill>
                <a:cs typeface="B Yekan" pitchFamily="2" charset="-78"/>
              </a:rPr>
              <a:t>الگوریتم جستجوی حالت باور افزایشی  </a:t>
            </a:r>
          </a:p>
          <a:p>
            <a:pPr>
              <a:buNone/>
            </a:pPr>
            <a:r>
              <a:rPr lang="fa-IR" sz="2400" dirty="0" smtClean="0">
                <a:solidFill>
                  <a:schemeClr val="tx1">
                    <a:lumMod val="95000"/>
                    <a:lumOff val="5000"/>
                  </a:schemeClr>
                </a:solidFill>
                <a:cs typeface="B Yekan" pitchFamily="2" charset="-78"/>
              </a:rPr>
              <a:t>در جستجوی حالت باور افزایشی ، هر بار جواب یک حالت فیزیکی را بدست می آورند . </a:t>
            </a:r>
          </a:p>
          <a:p>
            <a:pPr>
              <a:buNone/>
            </a:pPr>
            <a:r>
              <a:rPr lang="fa-IR" sz="2400" dirty="0" smtClean="0">
                <a:solidFill>
                  <a:srgbClr val="FF0000"/>
                </a:solidFill>
                <a:cs typeface="B Yekan" pitchFamily="2" charset="-78"/>
              </a:rPr>
              <a:t>مثال</a:t>
            </a:r>
            <a:r>
              <a:rPr lang="fa-IR" sz="2400" dirty="0" smtClean="0">
                <a:solidFill>
                  <a:schemeClr val="tx1">
                    <a:lumMod val="95000"/>
                    <a:lumOff val="5000"/>
                  </a:schemeClr>
                </a:solidFill>
                <a:cs typeface="B Yekan" pitchFamily="2" charset="-78"/>
              </a:rPr>
              <a:t> :در دنیای جارو برقی فاقد سنسور ،حالت باورشروع برابر با { </a:t>
            </a:r>
            <a:r>
              <a:rPr lang="en-US" sz="2400" dirty="0" smtClean="0">
                <a:solidFill>
                  <a:schemeClr val="tx1">
                    <a:lumMod val="95000"/>
                    <a:lumOff val="5000"/>
                  </a:schemeClr>
                </a:solidFill>
                <a:cs typeface="B Yekan" pitchFamily="2" charset="-78"/>
              </a:rPr>
              <a:t>1,…,8</a:t>
            </a:r>
            <a:r>
              <a:rPr lang="fa-IR" sz="2400" dirty="0" smtClean="0">
                <a:solidFill>
                  <a:schemeClr val="tx1">
                    <a:lumMod val="95000"/>
                    <a:lumOff val="5000"/>
                  </a:schemeClr>
                </a:solidFill>
                <a:cs typeface="B Yekan" pitchFamily="2" charset="-78"/>
              </a:rPr>
              <a:t> } </a:t>
            </a:r>
          </a:p>
          <a:p>
            <a:r>
              <a:rPr lang="fa-IR" sz="2400" dirty="0" smtClean="0">
                <a:solidFill>
                  <a:schemeClr val="tx1">
                    <a:lumMod val="95000"/>
                    <a:lumOff val="5000"/>
                  </a:schemeClr>
                </a:solidFill>
                <a:cs typeface="B Yekan" pitchFamily="2" charset="-78"/>
              </a:rPr>
              <a:t>باید دنباله ای را بدست بیاوریم که در هر </a:t>
            </a:r>
            <a:r>
              <a:rPr lang="en-US" sz="2400" dirty="0" smtClean="0">
                <a:solidFill>
                  <a:schemeClr val="tx1">
                    <a:lumMod val="95000"/>
                    <a:lumOff val="5000"/>
                  </a:schemeClr>
                </a:solidFill>
                <a:cs typeface="B Yekan" pitchFamily="2" charset="-78"/>
              </a:rPr>
              <a:t>8</a:t>
            </a:r>
            <a:r>
              <a:rPr lang="fa-IR" sz="2400" dirty="0" smtClean="0">
                <a:solidFill>
                  <a:schemeClr val="tx1">
                    <a:lumMod val="95000"/>
                    <a:lumOff val="5000"/>
                  </a:schemeClr>
                </a:solidFill>
                <a:cs typeface="B Yekan" pitchFamily="2" charset="-78"/>
              </a:rPr>
              <a:t> حالت کار می کند .</a:t>
            </a:r>
          </a:p>
          <a:p>
            <a:r>
              <a:rPr lang="fa-IR" sz="2400" dirty="0" smtClean="0">
                <a:solidFill>
                  <a:schemeClr val="tx1">
                    <a:lumMod val="95000"/>
                    <a:lumOff val="5000"/>
                  </a:schemeClr>
                </a:solidFill>
                <a:cs typeface="B Yekan" pitchFamily="2" charset="-78"/>
              </a:rPr>
              <a:t>ابتدا جوابی را پیدا می کنیم که برای حالت</a:t>
            </a:r>
            <a:r>
              <a:rPr lang="en-US" sz="2400" dirty="0" smtClean="0">
                <a:solidFill>
                  <a:schemeClr val="tx1">
                    <a:lumMod val="95000"/>
                    <a:lumOff val="5000"/>
                  </a:schemeClr>
                </a:solidFill>
                <a:cs typeface="B Yekan" pitchFamily="2" charset="-78"/>
              </a:rPr>
              <a:t>1 </a:t>
            </a:r>
            <a:r>
              <a:rPr lang="fa-IR" sz="2400" dirty="0" smtClean="0">
                <a:solidFill>
                  <a:schemeClr val="tx1">
                    <a:lumMod val="95000"/>
                    <a:lumOff val="5000"/>
                  </a:schemeClr>
                </a:solidFill>
                <a:cs typeface="B Yekan" pitchFamily="2" charset="-78"/>
              </a:rPr>
              <a:t> کار می کند . </a:t>
            </a:r>
          </a:p>
          <a:p>
            <a:r>
              <a:rPr lang="fa-IR" sz="2400" dirty="0" smtClean="0">
                <a:solidFill>
                  <a:schemeClr val="tx1">
                    <a:lumMod val="95000"/>
                    <a:lumOff val="5000"/>
                  </a:schemeClr>
                </a:solidFill>
                <a:cs typeface="B Yekan" pitchFamily="2" charset="-78"/>
              </a:rPr>
              <a:t>سپس بررسی می کنیم که آیا برای حالت </a:t>
            </a:r>
            <a:r>
              <a:rPr lang="en-US" sz="2400" dirty="0" smtClean="0">
                <a:solidFill>
                  <a:schemeClr val="tx1">
                    <a:lumMod val="95000"/>
                    <a:lumOff val="5000"/>
                  </a:schemeClr>
                </a:solidFill>
                <a:cs typeface="B Yekan" pitchFamily="2" charset="-78"/>
              </a:rPr>
              <a:t>2</a:t>
            </a:r>
            <a:r>
              <a:rPr lang="fa-IR" sz="2400" dirty="0" smtClean="0">
                <a:solidFill>
                  <a:schemeClr val="tx1">
                    <a:lumMod val="95000"/>
                    <a:lumOff val="5000"/>
                  </a:schemeClr>
                </a:solidFill>
                <a:cs typeface="B Yekan" pitchFamily="2" charset="-78"/>
              </a:rPr>
              <a:t> کار می کند . </a:t>
            </a:r>
          </a:p>
          <a:p>
            <a:r>
              <a:rPr lang="fa-IR" sz="2400" dirty="0" smtClean="0">
                <a:solidFill>
                  <a:schemeClr val="tx1">
                    <a:lumMod val="95000"/>
                    <a:lumOff val="5000"/>
                  </a:schemeClr>
                </a:solidFill>
                <a:cs typeface="B Yekan" pitchFamily="2" charset="-78"/>
              </a:rPr>
              <a:t>اگر برای حالت </a:t>
            </a:r>
            <a:r>
              <a:rPr lang="en-US" sz="2400" dirty="0" smtClean="0">
                <a:solidFill>
                  <a:schemeClr val="tx1">
                    <a:lumMod val="95000"/>
                    <a:lumOff val="5000"/>
                  </a:schemeClr>
                </a:solidFill>
                <a:cs typeface="B Yekan" pitchFamily="2" charset="-78"/>
              </a:rPr>
              <a:t>2</a:t>
            </a:r>
            <a:r>
              <a:rPr lang="fa-IR" sz="2400" dirty="0" smtClean="0">
                <a:solidFill>
                  <a:schemeClr val="tx1">
                    <a:lumMod val="95000"/>
                    <a:lumOff val="5000"/>
                  </a:schemeClr>
                </a:solidFill>
                <a:cs typeface="B Yekan" pitchFamily="2" charset="-78"/>
              </a:rPr>
              <a:t> کار نکرد ،به عقب برمی گردیم و جواب دیگری را برای حالت </a:t>
            </a:r>
            <a:r>
              <a:rPr lang="en-US" sz="2400" dirty="0" smtClean="0">
                <a:solidFill>
                  <a:schemeClr val="tx1">
                    <a:lumMod val="95000"/>
                    <a:lumOff val="5000"/>
                  </a:schemeClr>
                </a:solidFill>
                <a:cs typeface="B Yekan" pitchFamily="2" charset="-78"/>
              </a:rPr>
              <a:t>1</a:t>
            </a:r>
            <a:r>
              <a:rPr lang="fa-IR" sz="2400" dirty="0" smtClean="0">
                <a:solidFill>
                  <a:schemeClr val="tx1">
                    <a:lumMod val="95000"/>
                    <a:lumOff val="5000"/>
                  </a:schemeClr>
                </a:solidFill>
                <a:cs typeface="B Yekan" pitchFamily="2" charset="-78"/>
              </a:rPr>
              <a:t> پیدا می کنیم  . </a:t>
            </a:r>
          </a:p>
          <a:p>
            <a:endParaRPr lang="fa-IR" sz="2400" dirty="0" smtClean="0">
              <a:solidFill>
                <a:schemeClr val="tx1">
                  <a:lumMod val="95000"/>
                  <a:lumOff val="5000"/>
                </a:schemeClr>
              </a:solidFill>
              <a:cs typeface="B Yekan" pitchFamily="2" charset="-78"/>
            </a:endParaRPr>
          </a:p>
          <a:p>
            <a:endParaRPr lang="fa-IR" sz="2400" dirty="0">
              <a:cs typeface="B Yekan" pitchFamily="2" charset="-78"/>
            </a:endParaRPr>
          </a:p>
        </p:txBody>
      </p:sp>
      <p:sp>
        <p:nvSpPr>
          <p:cNvPr id="3" name="Slide Number Placeholder 2"/>
          <p:cNvSpPr>
            <a:spLocks noGrp="1"/>
          </p:cNvSpPr>
          <p:nvPr>
            <p:ph type="sldNum" sz="quarter" idx="12"/>
          </p:nvPr>
        </p:nvSpPr>
        <p:spPr/>
        <p:txBody>
          <a:bodyPr/>
          <a:lstStyle/>
          <a:p>
            <a:pPr>
              <a:defRPr/>
            </a:pPr>
            <a:fld id="{D84B3CBC-D6FE-47C5-97B7-4611A57E84D5}" type="slidenum">
              <a:rPr lang="fa-IR" smtClean="0"/>
              <a:pPr>
                <a:defRPr/>
              </a:pPr>
              <a:t>43</a:t>
            </a:fld>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fa-IR" dirty="0" smtClean="0">
                <a:solidFill>
                  <a:srgbClr val="0070C0"/>
                </a:solidFill>
                <a:cs typeface="EntezareZohoor 1 **" pitchFamily="2" charset="-78"/>
              </a:rPr>
              <a:t>جست و جوی همرا با مشاهدات </a:t>
            </a:r>
            <a:endParaRPr lang="fa-IR" dirty="0">
              <a:solidFill>
                <a:srgbClr val="0070C0"/>
              </a:solidFill>
              <a:cs typeface="EntezareZohoor 1 **" pitchFamily="2" charset="-78"/>
            </a:endParaRPr>
          </a:p>
        </p:txBody>
      </p:sp>
      <p:sp>
        <p:nvSpPr>
          <p:cNvPr id="3" name="Subtitle 2"/>
          <p:cNvSpPr>
            <a:spLocks noGrp="1"/>
          </p:cNvSpPr>
          <p:nvPr>
            <p:ph idx="1"/>
          </p:nvPr>
        </p:nvSpPr>
        <p:spPr>
          <a:xfrm>
            <a:off x="457200" y="1357298"/>
            <a:ext cx="8229600" cy="4840303"/>
          </a:xfrm>
        </p:spPr>
        <p:txBody>
          <a:bodyPr>
            <a:normAutofit/>
          </a:bodyPr>
          <a:lstStyle/>
          <a:p>
            <a:r>
              <a:rPr lang="fa-IR" sz="2400" dirty="0" smtClean="0">
                <a:cs typeface="B Yekan" pitchFamily="2" charset="-78"/>
              </a:rPr>
              <a:t>برای مسئله هایی با خاصیت </a:t>
            </a:r>
            <a:r>
              <a:rPr lang="fa-IR" sz="2400" dirty="0" smtClean="0">
                <a:solidFill>
                  <a:srgbClr val="FF0000"/>
                </a:solidFill>
                <a:cs typeface="B Yekan" pitchFamily="2" charset="-78"/>
              </a:rPr>
              <a:t>پاره ای قابل مشاهده </a:t>
            </a:r>
            <a:r>
              <a:rPr lang="fa-IR" sz="2400" dirty="0" smtClean="0">
                <a:cs typeface="B Yekan" pitchFamily="2" charset="-78"/>
              </a:rPr>
              <a:t>باید مشخص کنیم که محیط چگونه ادراکات را برای عامل تولید می کند . </a:t>
            </a:r>
          </a:p>
          <a:p>
            <a:r>
              <a:rPr lang="fa-IR" sz="2400" dirty="0" smtClean="0">
                <a:cs typeface="B Yekan" pitchFamily="2" charset="-78"/>
              </a:rPr>
              <a:t>در دنیای جارو برقی همرا ه با سنسور ، عامل دارای یک سنسور مکان و یک سنسور گرد و خاک است  . </a:t>
            </a:r>
          </a:p>
          <a:p>
            <a:r>
              <a:rPr lang="fa-IR" sz="2400" dirty="0" smtClean="0">
                <a:solidFill>
                  <a:srgbClr val="00B0F0"/>
                </a:solidFill>
                <a:cs typeface="B Yekan" pitchFamily="2" charset="-78"/>
              </a:rPr>
              <a:t>تابع </a:t>
            </a:r>
            <a:r>
              <a:rPr lang="en-US" sz="2400" dirty="0" smtClean="0">
                <a:solidFill>
                  <a:srgbClr val="00B0F0"/>
                </a:solidFill>
                <a:cs typeface="B Yekan" pitchFamily="2" charset="-78"/>
              </a:rPr>
              <a:t>PERCEPTS</a:t>
            </a:r>
            <a:r>
              <a:rPr lang="fa-IR" sz="2400" dirty="0" smtClean="0">
                <a:solidFill>
                  <a:srgbClr val="00B0F0"/>
                </a:solidFill>
                <a:cs typeface="B Yekan" pitchFamily="2" charset="-78"/>
              </a:rPr>
              <a:t> </a:t>
            </a:r>
            <a:r>
              <a:rPr lang="fa-IR" sz="2400" dirty="0" smtClean="0">
                <a:solidFill>
                  <a:schemeClr val="tx1">
                    <a:lumMod val="95000"/>
                    <a:lumOff val="5000"/>
                  </a:schemeClr>
                </a:solidFill>
                <a:cs typeface="B Yekan" pitchFamily="2" charset="-78"/>
              </a:rPr>
              <a:t>: ادراکات دریافت شده در یک حالت را بر می گرداند .</a:t>
            </a:r>
          </a:p>
          <a:p>
            <a:pPr>
              <a:buClr>
                <a:schemeClr val="tx1">
                  <a:lumMod val="95000"/>
                  <a:lumOff val="5000"/>
                </a:schemeClr>
              </a:buClr>
            </a:pPr>
            <a:r>
              <a:rPr lang="fa-IR" sz="2400" dirty="0" smtClean="0">
                <a:solidFill>
                  <a:schemeClr val="tx1">
                    <a:lumMod val="95000"/>
                    <a:lumOff val="5000"/>
                  </a:schemeClr>
                </a:solidFill>
                <a:cs typeface="B Yekan" pitchFamily="2" charset="-78"/>
              </a:rPr>
              <a:t>در</a:t>
            </a:r>
            <a:r>
              <a:rPr lang="fa-IR" sz="2400" dirty="0" smtClean="0">
                <a:solidFill>
                  <a:srgbClr val="00B0F0"/>
                </a:solidFill>
                <a:cs typeface="B Yekan" pitchFamily="2" charset="-78"/>
              </a:rPr>
              <a:t> </a:t>
            </a:r>
            <a:r>
              <a:rPr lang="fa-IR" sz="2400" dirty="0" smtClean="0">
                <a:solidFill>
                  <a:schemeClr val="tx1">
                    <a:lumMod val="95000"/>
                    <a:lumOff val="5000"/>
                  </a:schemeClr>
                </a:solidFill>
                <a:cs typeface="B Yekan" pitchFamily="2" charset="-78"/>
              </a:rPr>
              <a:t>مسائل کاملا قابل مشاهده ،برای هر حالت </a:t>
            </a:r>
            <a:r>
              <a:rPr lang="en-US" sz="2400" dirty="0" smtClean="0">
                <a:solidFill>
                  <a:schemeClr val="tx1">
                    <a:lumMod val="95000"/>
                    <a:lumOff val="5000"/>
                  </a:schemeClr>
                </a:solidFill>
                <a:cs typeface="B Yekan" pitchFamily="2" charset="-78"/>
              </a:rPr>
              <a:t>s </a:t>
            </a:r>
            <a:r>
              <a:rPr lang="fa-IR" sz="2400" dirty="0" smtClean="0">
                <a:solidFill>
                  <a:schemeClr val="tx1">
                    <a:lumMod val="95000"/>
                    <a:lumOff val="5000"/>
                  </a:schemeClr>
                </a:solidFill>
                <a:cs typeface="B Yekan" pitchFamily="2" charset="-78"/>
              </a:rPr>
              <a:t> داریم :                                                                                   </a:t>
            </a:r>
            <a:r>
              <a:rPr lang="en-US" sz="2400" dirty="0" smtClean="0">
                <a:solidFill>
                  <a:srgbClr val="FF0000"/>
                </a:solidFill>
                <a:cs typeface="B Yekan" pitchFamily="2" charset="-78"/>
              </a:rPr>
              <a:t>PERCEPT (s)= s                                   </a:t>
            </a:r>
            <a:r>
              <a:rPr lang="fa-IR" sz="2400" dirty="0" smtClean="0">
                <a:solidFill>
                  <a:srgbClr val="FF0000"/>
                </a:solidFill>
                <a:cs typeface="B Yekan" pitchFamily="2" charset="-78"/>
              </a:rPr>
              <a:t>  </a:t>
            </a:r>
          </a:p>
          <a:p>
            <a:pPr>
              <a:buClr>
                <a:schemeClr val="tx1">
                  <a:lumMod val="95000"/>
                  <a:lumOff val="5000"/>
                </a:schemeClr>
              </a:buClr>
            </a:pPr>
            <a:r>
              <a:rPr lang="fa-IR" sz="2400" dirty="0" smtClean="0">
                <a:solidFill>
                  <a:schemeClr val="tx1">
                    <a:lumMod val="95000"/>
                    <a:lumOff val="5000"/>
                  </a:schemeClr>
                </a:solidFill>
                <a:cs typeface="B Yekan" pitchFamily="2" charset="-78"/>
              </a:rPr>
              <a:t>برای مسئله های فاقد سنسور داریم : </a:t>
            </a:r>
          </a:p>
          <a:p>
            <a:pPr>
              <a:buClr>
                <a:schemeClr val="tx1">
                  <a:lumMod val="95000"/>
                  <a:lumOff val="5000"/>
                </a:schemeClr>
              </a:buClr>
              <a:buNone/>
            </a:pPr>
            <a:r>
              <a:rPr lang="fa-IR" sz="2400" dirty="0" smtClean="0">
                <a:solidFill>
                  <a:schemeClr val="tx1">
                    <a:lumMod val="95000"/>
                    <a:lumOff val="5000"/>
                  </a:schemeClr>
                </a:solidFill>
                <a:cs typeface="B Yekan" pitchFamily="2" charset="-78"/>
              </a:rPr>
              <a:t>                                   </a:t>
            </a:r>
            <a:r>
              <a:rPr lang="en-US" sz="2400" dirty="0" smtClean="0">
                <a:solidFill>
                  <a:srgbClr val="FF0000"/>
                </a:solidFill>
                <a:cs typeface="B Yekan" pitchFamily="2" charset="-78"/>
              </a:rPr>
              <a:t>PERCEPT (s)= null</a:t>
            </a:r>
            <a:r>
              <a:rPr lang="fa-IR" sz="2400" dirty="0" smtClean="0">
                <a:solidFill>
                  <a:srgbClr val="FF0000"/>
                </a:solidFill>
                <a:cs typeface="B Yekan" pitchFamily="2" charset="-78"/>
              </a:rPr>
              <a:t>   </a:t>
            </a:r>
          </a:p>
          <a:p>
            <a:pPr>
              <a:buClr>
                <a:schemeClr val="tx1">
                  <a:lumMod val="95000"/>
                  <a:lumOff val="5000"/>
                </a:schemeClr>
              </a:buClr>
            </a:pPr>
            <a:r>
              <a:rPr lang="fa-IR" sz="2400" dirty="0" smtClean="0">
                <a:solidFill>
                  <a:schemeClr val="tx1">
                    <a:lumMod val="95000"/>
                    <a:lumOff val="5000"/>
                  </a:schemeClr>
                </a:solidFill>
                <a:cs typeface="B Yekan" pitchFamily="2" charset="-78"/>
              </a:rPr>
              <a:t>وقتی مشاهدات جزئی باشند ، معمولا چندین حالت می توانستندهر اداکی را تولید کنند .</a:t>
            </a:r>
          </a:p>
          <a:p>
            <a:pPr>
              <a:buClr>
                <a:schemeClr val="tx1">
                  <a:lumMod val="95000"/>
                  <a:lumOff val="5000"/>
                </a:schemeClr>
              </a:buClr>
              <a:buNone/>
            </a:pPr>
            <a:endParaRPr lang="fa-IR" sz="2400" dirty="0" smtClean="0">
              <a:solidFill>
                <a:srgbClr val="FF0000"/>
              </a:solidFill>
              <a:cs typeface="B Yekan" pitchFamily="2" charset="-78"/>
            </a:endParaRPr>
          </a:p>
          <a:p>
            <a:pPr>
              <a:buClr>
                <a:schemeClr val="tx1">
                  <a:lumMod val="95000"/>
                  <a:lumOff val="5000"/>
                </a:schemeClr>
              </a:buClr>
              <a:buNone/>
            </a:pPr>
            <a:endParaRPr lang="en-US" sz="2400" dirty="0">
              <a:solidFill>
                <a:srgbClr val="FF0000"/>
              </a:solidFill>
              <a:cs typeface="B Yekan" pitchFamily="2" charset="-78"/>
            </a:endParaRPr>
          </a:p>
        </p:txBody>
      </p:sp>
      <p:sp>
        <p:nvSpPr>
          <p:cNvPr id="4" name="Slide Number Placeholder 3"/>
          <p:cNvSpPr>
            <a:spLocks noGrp="1"/>
          </p:cNvSpPr>
          <p:nvPr>
            <p:ph type="sldNum" sz="quarter" idx="12"/>
          </p:nvPr>
        </p:nvSpPr>
        <p:spPr/>
        <p:txBody>
          <a:bodyPr/>
          <a:lstStyle/>
          <a:p>
            <a:pPr>
              <a:defRPr/>
            </a:pPr>
            <a:fld id="{CC8C6A35-A332-4980-BBD1-293E029F8536}" type="slidenum">
              <a:rPr lang="fa-IR" smtClean="0"/>
              <a:pPr>
                <a:defRPr/>
              </a:pPr>
              <a:t>44</a:t>
            </a:fld>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428604"/>
            <a:ext cx="8715404" cy="714380"/>
          </a:xfrm>
        </p:spPr>
        <p:txBody>
          <a:bodyPr>
            <a:normAutofit fontScale="90000"/>
          </a:bodyPr>
          <a:lstStyle/>
          <a:p>
            <a:pPr algn="r" rtl="1"/>
            <a:r>
              <a:rPr lang="fa-IR" sz="3800" dirty="0" smtClean="0">
                <a:solidFill>
                  <a:srgbClr val="0070C0"/>
                </a:solidFill>
                <a:effectLst/>
                <a:cs typeface="B Yekan" pitchFamily="2" charset="-78"/>
              </a:rPr>
              <a:t>مراحل انجام گذار از یک حالت باور به حالت باور بعدی</a:t>
            </a:r>
            <a:endParaRPr lang="en-US" sz="3800" dirty="0">
              <a:solidFill>
                <a:srgbClr val="0070C0"/>
              </a:solidFill>
              <a:effectLst/>
              <a:cs typeface="B Yekan" pitchFamily="2" charset="-78"/>
            </a:endParaRPr>
          </a:p>
        </p:txBody>
      </p:sp>
      <p:sp>
        <p:nvSpPr>
          <p:cNvPr id="3" name="Subtitle 2"/>
          <p:cNvSpPr>
            <a:spLocks noGrp="1"/>
          </p:cNvSpPr>
          <p:nvPr>
            <p:ph type="subTitle" idx="1"/>
          </p:nvPr>
        </p:nvSpPr>
        <p:spPr>
          <a:xfrm>
            <a:off x="428596" y="1428736"/>
            <a:ext cx="8354762" cy="4272406"/>
          </a:xfrm>
        </p:spPr>
        <p:txBody>
          <a:bodyPr>
            <a:normAutofit/>
          </a:bodyPr>
          <a:lstStyle/>
          <a:p>
            <a:pPr algn="r">
              <a:buClr>
                <a:schemeClr val="tx1">
                  <a:lumMod val="95000"/>
                  <a:lumOff val="5000"/>
                </a:schemeClr>
              </a:buClr>
              <a:buFont typeface="Arial" pitchFamily="34" charset="0"/>
              <a:buChar char="•"/>
            </a:pPr>
            <a:r>
              <a:rPr lang="fa-IR" sz="2400" dirty="0" smtClean="0">
                <a:solidFill>
                  <a:srgbClr val="FF0000"/>
                </a:solidFill>
                <a:cs typeface="B Yekan" pitchFamily="2" charset="-78"/>
              </a:rPr>
              <a:t> پیشگویی </a:t>
            </a:r>
            <a:r>
              <a:rPr lang="fa-IR" sz="2400" dirty="0" smtClean="0">
                <a:solidFill>
                  <a:schemeClr val="tx1">
                    <a:lumMod val="95000"/>
                    <a:lumOff val="5000"/>
                  </a:schemeClr>
                </a:solidFill>
                <a:cs typeface="B Yekan" pitchFamily="2" charset="-78"/>
              </a:rPr>
              <a:t>(</a:t>
            </a:r>
            <a:r>
              <a:rPr lang="en-US" sz="2400" dirty="0" smtClean="0">
                <a:solidFill>
                  <a:schemeClr val="tx1">
                    <a:lumMod val="95000"/>
                    <a:lumOff val="5000"/>
                  </a:schemeClr>
                </a:solidFill>
                <a:cs typeface="B Yekan" pitchFamily="2" charset="-78"/>
              </a:rPr>
              <a:t>Prediction</a:t>
            </a:r>
            <a:r>
              <a:rPr lang="fa-IR" sz="2400" dirty="0" smtClean="0">
                <a:solidFill>
                  <a:schemeClr val="tx1">
                    <a:lumMod val="95000"/>
                    <a:lumOff val="5000"/>
                  </a:schemeClr>
                </a:solidFill>
                <a:cs typeface="B Yekan" pitchFamily="2" charset="-78"/>
              </a:rPr>
              <a:t>)</a:t>
            </a:r>
            <a:r>
              <a:rPr lang="fa-IR" sz="2400" dirty="0" smtClean="0">
                <a:cs typeface="B Yekan" pitchFamily="2" charset="-78"/>
              </a:rPr>
              <a:t>:</a:t>
            </a:r>
            <a:r>
              <a:rPr lang="fa-IR" sz="2400" dirty="0" smtClean="0">
                <a:solidFill>
                  <a:schemeClr val="tx1">
                    <a:lumMod val="95000"/>
                    <a:lumOff val="5000"/>
                  </a:schemeClr>
                </a:solidFill>
                <a:cs typeface="B Yekan" pitchFamily="2" charset="-78"/>
              </a:rPr>
              <a:t>با توجه به فعالیت </a:t>
            </a:r>
            <a:r>
              <a:rPr lang="en-US" sz="2400" dirty="0" smtClean="0">
                <a:solidFill>
                  <a:schemeClr val="tx1">
                    <a:lumMod val="95000"/>
                    <a:lumOff val="5000"/>
                  </a:schemeClr>
                </a:solidFill>
                <a:cs typeface="B Yekan" pitchFamily="2" charset="-78"/>
              </a:rPr>
              <a:t>a</a:t>
            </a:r>
            <a:r>
              <a:rPr lang="fa-IR" sz="2400" dirty="0" smtClean="0">
                <a:solidFill>
                  <a:schemeClr val="tx1">
                    <a:lumMod val="95000"/>
                    <a:lumOff val="5000"/>
                  </a:schemeClr>
                </a:solidFill>
                <a:cs typeface="B Yekan" pitchFamily="2" charset="-78"/>
              </a:rPr>
              <a:t> در حالت باور</a:t>
            </a:r>
            <a:r>
              <a:rPr lang="en-US" sz="2400" dirty="0" smtClean="0">
                <a:solidFill>
                  <a:schemeClr val="tx1">
                    <a:lumMod val="95000"/>
                    <a:lumOff val="5000"/>
                  </a:schemeClr>
                </a:solidFill>
                <a:cs typeface="B Yekan" pitchFamily="2" charset="-78"/>
              </a:rPr>
              <a:t> b </a:t>
            </a:r>
            <a:r>
              <a:rPr lang="fa-IR" sz="2400" dirty="0" smtClean="0">
                <a:solidFill>
                  <a:schemeClr val="tx1">
                    <a:lumMod val="95000"/>
                    <a:lumOff val="5000"/>
                  </a:schemeClr>
                </a:solidFill>
                <a:cs typeface="B Yekan" pitchFamily="2" charset="-78"/>
              </a:rPr>
              <a:t>، حالت باور پیشگویی شده برابر است با: </a:t>
            </a:r>
            <a:br>
              <a:rPr lang="fa-IR" sz="2400" dirty="0" smtClean="0">
                <a:solidFill>
                  <a:schemeClr val="tx1">
                    <a:lumMod val="95000"/>
                    <a:lumOff val="5000"/>
                  </a:schemeClr>
                </a:solidFill>
                <a:cs typeface="B Yekan" pitchFamily="2" charset="-78"/>
              </a:rPr>
            </a:br>
            <a:endParaRPr lang="fa-IR" sz="2400" dirty="0" smtClean="0">
              <a:cs typeface="B Yekan" pitchFamily="2" charset="-78"/>
            </a:endParaRPr>
          </a:p>
          <a:p>
            <a:pPr algn="r">
              <a:buClr>
                <a:schemeClr val="tx1">
                  <a:lumMod val="95000"/>
                  <a:lumOff val="5000"/>
                </a:schemeClr>
              </a:buClr>
              <a:buFont typeface="Arial" pitchFamily="34" charset="0"/>
              <a:buChar char="•"/>
            </a:pPr>
            <a:r>
              <a:rPr lang="fa-IR" sz="2400" dirty="0" smtClean="0">
                <a:solidFill>
                  <a:srgbClr val="FF0000"/>
                </a:solidFill>
                <a:cs typeface="B Yekan" pitchFamily="2" charset="-78"/>
              </a:rPr>
              <a:t> پیشگویی مشاهدات </a:t>
            </a:r>
            <a:r>
              <a:rPr lang="fa-IR" sz="2400" dirty="0" smtClean="0">
                <a:solidFill>
                  <a:schemeClr val="tx1">
                    <a:lumMod val="95000"/>
                    <a:lumOff val="5000"/>
                  </a:schemeClr>
                </a:solidFill>
                <a:cs typeface="B Yekan" pitchFamily="2" charset="-78"/>
              </a:rPr>
              <a:t>(</a:t>
            </a:r>
            <a:r>
              <a:rPr lang="en-US" sz="2400" dirty="0" smtClean="0">
                <a:solidFill>
                  <a:schemeClr val="tx1">
                    <a:lumMod val="95000"/>
                    <a:lumOff val="5000"/>
                  </a:schemeClr>
                </a:solidFill>
                <a:cs typeface="B Yekan" pitchFamily="2" charset="-78"/>
              </a:rPr>
              <a:t>Observation Prediction</a:t>
            </a:r>
            <a:r>
              <a:rPr lang="fa-IR" sz="2400" dirty="0" smtClean="0">
                <a:solidFill>
                  <a:schemeClr val="tx1">
                    <a:lumMod val="95000"/>
                    <a:lumOff val="5000"/>
                  </a:schemeClr>
                </a:solidFill>
                <a:cs typeface="B Yekan" pitchFamily="2" charset="-78"/>
              </a:rPr>
              <a:t> )</a:t>
            </a:r>
            <a:r>
              <a:rPr lang="fa-IR" sz="2400" dirty="0" smtClean="0">
                <a:cs typeface="B Yekan" pitchFamily="2" charset="-78"/>
              </a:rPr>
              <a:t>:</a:t>
            </a:r>
            <a:r>
              <a:rPr lang="fa-IR" sz="2400" dirty="0" smtClean="0">
                <a:solidFill>
                  <a:schemeClr val="tx1">
                    <a:lumMod val="95000"/>
                    <a:lumOff val="5000"/>
                  </a:schemeClr>
                </a:solidFill>
                <a:cs typeface="B Yekan" pitchFamily="2" charset="-78"/>
              </a:rPr>
              <a:t>مجموعه ای از ادراکات </a:t>
            </a:r>
            <a:r>
              <a:rPr lang="en-US" sz="2400" dirty="0" smtClean="0">
                <a:solidFill>
                  <a:schemeClr val="tx1">
                    <a:lumMod val="95000"/>
                    <a:lumOff val="5000"/>
                  </a:schemeClr>
                </a:solidFill>
                <a:cs typeface="B Yekan" pitchFamily="2" charset="-78"/>
              </a:rPr>
              <a:t>o</a:t>
            </a:r>
            <a:r>
              <a:rPr lang="fa-IR" sz="2400" dirty="0" smtClean="0">
                <a:solidFill>
                  <a:schemeClr val="tx1">
                    <a:lumMod val="95000"/>
                    <a:lumOff val="5000"/>
                  </a:schemeClr>
                </a:solidFill>
                <a:cs typeface="B Yekan" pitchFamily="2" charset="-78"/>
              </a:rPr>
              <a:t> در حالت باور پیش بینی شده.</a:t>
            </a:r>
          </a:p>
          <a:p>
            <a:pPr algn="r">
              <a:buClr>
                <a:schemeClr val="tx1">
                  <a:lumMod val="95000"/>
                  <a:lumOff val="5000"/>
                </a:schemeClr>
              </a:buClr>
              <a:buFont typeface="Arial" pitchFamily="34" charset="0"/>
              <a:buChar char="•"/>
            </a:pPr>
            <a:endParaRPr lang="fa-IR" sz="2400" dirty="0" smtClean="0">
              <a:solidFill>
                <a:schemeClr val="tx1">
                  <a:lumMod val="95000"/>
                  <a:lumOff val="5000"/>
                </a:schemeClr>
              </a:solidFill>
              <a:cs typeface="B Yekan" pitchFamily="2" charset="-78"/>
            </a:endParaRPr>
          </a:p>
          <a:p>
            <a:pPr algn="r" rtl="1">
              <a:buClr>
                <a:srgbClr val="00D600"/>
              </a:buClr>
            </a:pPr>
            <a:endParaRPr lang="fa-IR" sz="2400" dirty="0" smtClean="0">
              <a:cs typeface="B Yekan" pitchFamily="2" charset="-78"/>
            </a:endParaRPr>
          </a:p>
          <a:p>
            <a:pPr algn="r">
              <a:buClr>
                <a:schemeClr val="tx1">
                  <a:lumMod val="95000"/>
                  <a:lumOff val="5000"/>
                </a:schemeClr>
              </a:buClr>
              <a:buFont typeface="Arial" pitchFamily="34" charset="0"/>
              <a:buChar char="•"/>
            </a:pPr>
            <a:r>
              <a:rPr lang="fa-IR" sz="2400" dirty="0" smtClean="0">
                <a:solidFill>
                  <a:srgbClr val="FF0000"/>
                </a:solidFill>
                <a:cs typeface="B Yekan" pitchFamily="2" charset="-78"/>
              </a:rPr>
              <a:t> به هنگام سازی </a:t>
            </a:r>
            <a:r>
              <a:rPr lang="fa-IR" sz="2400" dirty="0" smtClean="0">
                <a:solidFill>
                  <a:schemeClr val="tx1">
                    <a:lumMod val="95000"/>
                    <a:lumOff val="5000"/>
                  </a:schemeClr>
                </a:solidFill>
                <a:cs typeface="B Yekan" pitchFamily="2" charset="-78"/>
              </a:rPr>
              <a:t>(</a:t>
            </a:r>
            <a:r>
              <a:rPr lang="en-US" sz="2400" dirty="0" smtClean="0">
                <a:solidFill>
                  <a:schemeClr val="tx1">
                    <a:lumMod val="95000"/>
                    <a:lumOff val="5000"/>
                  </a:schemeClr>
                </a:solidFill>
                <a:cs typeface="B Yekan" pitchFamily="2" charset="-78"/>
              </a:rPr>
              <a:t>Update</a:t>
            </a:r>
            <a:r>
              <a:rPr lang="fa-IR" sz="2400" dirty="0" smtClean="0">
                <a:solidFill>
                  <a:schemeClr val="tx1">
                    <a:lumMod val="95000"/>
                    <a:lumOff val="5000"/>
                  </a:schemeClr>
                </a:solidFill>
                <a:cs typeface="B Yekan" pitchFamily="2" charset="-78"/>
              </a:rPr>
              <a:t>): تعیین حالت باور برای هر ادراک ممکن . حالت باور جدید        فقط مجموعه ای از حالت های     است که می توانست این ادراک را تولید کند :</a:t>
            </a:r>
            <a:endParaRPr lang="en-US" sz="2400" dirty="0" smtClean="0">
              <a:solidFill>
                <a:schemeClr val="tx1">
                  <a:lumMod val="95000"/>
                  <a:lumOff val="5000"/>
                </a:schemeClr>
              </a:solidFill>
              <a:cs typeface="B Yekan" pitchFamily="2" charset="-78"/>
            </a:endParaRPr>
          </a:p>
          <a:p>
            <a:pPr algn="r" rtl="1">
              <a:buClr>
                <a:srgbClr val="00D600"/>
              </a:buClr>
              <a:buFont typeface="Wingdings" pitchFamily="2" charset="2"/>
              <a:buChar char="Ø"/>
            </a:pPr>
            <a:endParaRPr lang="fa-IR" dirty="0" smtClean="0">
              <a:cs typeface="B Yekan" pitchFamily="2" charset="-78"/>
            </a:endParaRPr>
          </a:p>
        </p:txBody>
      </p:sp>
      <p:sp>
        <p:nvSpPr>
          <p:cNvPr id="4" name="Slide Number Placeholder 3"/>
          <p:cNvSpPr>
            <a:spLocks noGrp="1"/>
          </p:cNvSpPr>
          <p:nvPr>
            <p:ph type="sldNum" sz="quarter" idx="12"/>
          </p:nvPr>
        </p:nvSpPr>
        <p:spPr/>
        <p:txBody>
          <a:bodyPr/>
          <a:lstStyle/>
          <a:p>
            <a:pPr>
              <a:defRPr/>
            </a:pPr>
            <a:fld id="{CC8C6A35-A332-4980-BBD1-293E029F8536}" type="slidenum">
              <a:rPr lang="fa-IR" smtClean="0"/>
              <a:pPr>
                <a:defRPr/>
              </a:pPr>
              <a:t>45</a:t>
            </a:fld>
            <a:endParaRPr lang="en-US"/>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71736" y="2066918"/>
            <a:ext cx="2124075" cy="361950"/>
          </a:xfrm>
          <a:prstGeom prst="rect">
            <a:avLst/>
          </a:prstGeom>
          <a:noFill/>
        </p:spPr>
      </p:pic>
      <p:pic>
        <p:nvPicPr>
          <p:cNvPr id="7" name="Picture 6" descr="9.JPG"/>
          <p:cNvPicPr>
            <a:picLocks noChangeAspect="1"/>
          </p:cNvPicPr>
          <p:nvPr/>
        </p:nvPicPr>
        <p:blipFill>
          <a:blip r:embed="rId3">
            <a:clrChange>
              <a:clrFrom>
                <a:srgbClr val="FFFFFF"/>
              </a:clrFrom>
              <a:clrTo>
                <a:srgbClr val="FFFFFF">
                  <a:alpha val="0"/>
                </a:srgbClr>
              </a:clrTo>
            </a:clrChange>
          </a:blip>
          <a:stretch>
            <a:fillRect/>
          </a:stretch>
        </p:blipFill>
        <p:spPr>
          <a:xfrm>
            <a:off x="571504" y="3268621"/>
            <a:ext cx="7929586" cy="1089073"/>
          </a:xfrm>
          <a:prstGeom prst="rect">
            <a:avLst/>
          </a:prstGeom>
        </p:spPr>
      </p:pic>
      <p:pic>
        <p:nvPicPr>
          <p:cNvPr id="10" name="Picture 9" descr="10.JPG"/>
          <p:cNvPicPr>
            <a:picLocks noChangeAspect="1"/>
          </p:cNvPicPr>
          <p:nvPr/>
        </p:nvPicPr>
        <p:blipFill>
          <a:blip r:embed="rId4">
            <a:clrChange>
              <a:clrFrom>
                <a:srgbClr val="FFFFFF"/>
              </a:clrFrom>
              <a:clrTo>
                <a:srgbClr val="FFFFFF">
                  <a:alpha val="0"/>
                </a:srgbClr>
              </a:clrTo>
            </a:clrChange>
          </a:blip>
          <a:stretch>
            <a:fillRect/>
          </a:stretch>
        </p:blipFill>
        <p:spPr>
          <a:xfrm>
            <a:off x="7072330" y="4643446"/>
            <a:ext cx="787604" cy="642942"/>
          </a:xfrm>
          <a:prstGeom prst="rect">
            <a:avLst/>
          </a:prstGeom>
        </p:spPr>
      </p:pic>
      <p:pic>
        <p:nvPicPr>
          <p:cNvPr id="11" name="Picture 10" descr="121.JPG"/>
          <p:cNvPicPr>
            <a:picLocks noChangeAspect="1"/>
          </p:cNvPicPr>
          <p:nvPr/>
        </p:nvPicPr>
        <p:blipFill>
          <a:blip r:embed="rId5">
            <a:clrChange>
              <a:clrFrom>
                <a:srgbClr val="FFFFFF"/>
              </a:clrFrom>
              <a:clrTo>
                <a:srgbClr val="FFFFFF">
                  <a:alpha val="0"/>
                </a:srgbClr>
              </a:clrTo>
            </a:clrChange>
          </a:blip>
          <a:stretch>
            <a:fillRect/>
          </a:stretch>
        </p:blipFill>
        <p:spPr>
          <a:xfrm>
            <a:off x="3571868" y="4643446"/>
            <a:ext cx="420617" cy="500066"/>
          </a:xfrm>
          <a:prstGeom prst="rect">
            <a:avLst/>
          </a:prstGeom>
        </p:spPr>
      </p:pic>
      <p:pic>
        <p:nvPicPr>
          <p:cNvPr id="12" name="Picture 11" descr="11.JPG"/>
          <p:cNvPicPr>
            <a:picLocks noChangeAspect="1"/>
          </p:cNvPicPr>
          <p:nvPr/>
        </p:nvPicPr>
        <p:blipFill>
          <a:blip r:embed="rId6">
            <a:clrChange>
              <a:clrFrom>
                <a:srgbClr val="FFF9FF"/>
              </a:clrFrom>
              <a:clrTo>
                <a:srgbClr val="FFF9FF">
                  <a:alpha val="0"/>
                </a:srgbClr>
              </a:clrTo>
            </a:clrChange>
          </a:blip>
          <a:stretch>
            <a:fillRect/>
          </a:stretch>
        </p:blipFill>
        <p:spPr>
          <a:xfrm>
            <a:off x="381000" y="5214951"/>
            <a:ext cx="8284399" cy="1071569"/>
          </a:xfrm>
          <a:prstGeom prst="rect">
            <a:avLst/>
          </a:prstGeom>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7242" y="71422"/>
            <a:ext cx="8229600" cy="1143000"/>
          </a:xfrm>
        </p:spPr>
        <p:txBody>
          <a:bodyPr>
            <a:normAutofit/>
          </a:bodyPr>
          <a:lstStyle/>
          <a:p>
            <a:pPr algn="r"/>
            <a:r>
              <a:rPr lang="fa-IR" sz="3200" dirty="0" smtClean="0">
                <a:solidFill>
                  <a:srgbClr val="0070C0"/>
                </a:solidFill>
                <a:cs typeface="B Yekan" pitchFamily="2" charset="-78"/>
              </a:rPr>
              <a:t>تغییر حالت گذار</a:t>
            </a:r>
            <a:endParaRPr lang="fa-IR" sz="3200" dirty="0">
              <a:solidFill>
                <a:srgbClr val="0070C0"/>
              </a:solidFill>
              <a:cs typeface="B Yekan" pitchFamily="2" charset="-78"/>
            </a:endParaRPr>
          </a:p>
        </p:txBody>
      </p:sp>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46</a:t>
            </a:fld>
            <a:endParaRPr lang="en-US"/>
          </a:p>
        </p:txBody>
      </p:sp>
      <p:pic>
        <p:nvPicPr>
          <p:cNvPr id="6" name="Content Placeholder 5" descr="8.jpg"/>
          <p:cNvPicPr>
            <a:picLocks noGrp="1" noChangeAspect="1"/>
          </p:cNvPicPr>
          <p:nvPr>
            <p:ph idx="4294967295"/>
          </p:nvPr>
        </p:nvPicPr>
        <p:blipFill>
          <a:blip r:embed="rId2">
            <a:clrChange>
              <a:clrFrom>
                <a:srgbClr val="FEFEFE"/>
              </a:clrFrom>
              <a:clrTo>
                <a:srgbClr val="FEFEFE">
                  <a:alpha val="0"/>
                </a:srgbClr>
              </a:clrTo>
            </a:clrChange>
          </a:blip>
          <a:stretch>
            <a:fillRect/>
          </a:stretch>
        </p:blipFill>
        <p:spPr>
          <a:xfrm>
            <a:off x="-71470" y="142875"/>
            <a:ext cx="5651500" cy="6715125"/>
          </a:xfrm>
        </p:spPr>
      </p:pic>
      <p:pic>
        <p:nvPicPr>
          <p:cNvPr id="8" name="Picture 7" descr="13.jpg"/>
          <p:cNvPicPr>
            <a:picLocks noChangeAspect="1"/>
          </p:cNvPicPr>
          <p:nvPr/>
        </p:nvPicPr>
        <p:blipFill>
          <a:blip r:embed="rId3">
            <a:clrChange>
              <a:clrFrom>
                <a:srgbClr val="FFFFFF"/>
              </a:clrFrom>
              <a:clrTo>
                <a:srgbClr val="FFFFFF">
                  <a:alpha val="0"/>
                </a:srgbClr>
              </a:clrTo>
            </a:clrChange>
          </a:blip>
          <a:stretch>
            <a:fillRect/>
          </a:stretch>
        </p:blipFill>
        <p:spPr>
          <a:xfrm>
            <a:off x="5235780" y="1369152"/>
            <a:ext cx="3622500" cy="1774096"/>
          </a:xfrm>
          <a:prstGeom prst="rect">
            <a:avLst/>
          </a:prstGeom>
        </p:spPr>
      </p:pic>
      <p:pic>
        <p:nvPicPr>
          <p:cNvPr id="9" name="Picture 8" descr="14.jpg"/>
          <p:cNvPicPr>
            <a:picLocks noChangeAspect="1"/>
          </p:cNvPicPr>
          <p:nvPr/>
        </p:nvPicPr>
        <p:blipFill>
          <a:blip r:embed="rId4">
            <a:clrChange>
              <a:clrFrom>
                <a:srgbClr val="FFFFFF"/>
              </a:clrFrom>
              <a:clrTo>
                <a:srgbClr val="FFFFFF">
                  <a:alpha val="0"/>
                </a:srgbClr>
              </a:clrTo>
            </a:clrChange>
          </a:blip>
          <a:stretch>
            <a:fillRect/>
          </a:stretch>
        </p:blipFill>
        <p:spPr>
          <a:xfrm>
            <a:off x="5214942" y="4357694"/>
            <a:ext cx="3761211" cy="19288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endCondLst>
                                    <p:cond evt="onNext" delay="0">
                                      <p:tgtEl>
                                        <p:sldTgt/>
                                      </p:tgtEl>
                                    </p:cond>
                                  </p:end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ormAutofit/>
          </a:bodyPr>
          <a:lstStyle/>
          <a:p>
            <a:r>
              <a:rPr lang="fa-IR" sz="2400" dirty="0" smtClean="0">
                <a:cs typeface="B Yekan" pitchFamily="2" charset="-78"/>
              </a:rPr>
              <a:t>با استفاده از این سه مرحله باور ناشی از یک فعالیت و ادراکات ممکن بعدی را بدست می آوریم : </a:t>
            </a:r>
          </a:p>
          <a:p>
            <a:r>
              <a:rPr lang="fa-IR" sz="2400" dirty="0" smtClean="0">
                <a:cs typeface="B Yekan" pitchFamily="2" charset="-78"/>
              </a:rPr>
              <a:t>عدم قطعیت در مسئله ای با </a:t>
            </a:r>
            <a:r>
              <a:rPr lang="fa-IR" sz="2400" dirty="0" smtClean="0">
                <a:solidFill>
                  <a:srgbClr val="FF0000"/>
                </a:solidFill>
                <a:cs typeface="B Yekan" pitchFamily="2" charset="-78"/>
              </a:rPr>
              <a:t>پاره ای قابل مشاهده </a:t>
            </a:r>
            <a:r>
              <a:rPr lang="fa-IR" sz="2400" dirty="0" smtClean="0">
                <a:cs typeface="B Yekan" pitchFamily="2" charset="-78"/>
              </a:rPr>
              <a:t>، ناشی از عدم توانایی در تشخیص ادراک دقیقی است که پس از انجام یک فعالیت دریافت می شود . </a:t>
            </a:r>
          </a:p>
          <a:p>
            <a:endParaRPr lang="fa-IR" sz="2400" dirty="0" smtClean="0">
              <a:cs typeface="B Yekan" pitchFamily="2" charset="-78"/>
            </a:endParaRPr>
          </a:p>
          <a:p>
            <a:pPr>
              <a:buNone/>
            </a:pPr>
            <a:r>
              <a:rPr lang="fa-IR" sz="2800" dirty="0" smtClean="0">
                <a:solidFill>
                  <a:srgbClr val="0070C0"/>
                </a:solidFill>
                <a:cs typeface="B Yekan" pitchFamily="2" charset="-78"/>
              </a:rPr>
              <a:t>عاملی برای محیط های پاره ای قابل مشاهده </a:t>
            </a:r>
          </a:p>
          <a:p>
            <a:r>
              <a:rPr lang="fa-IR" sz="2400" dirty="0" smtClean="0">
                <a:solidFill>
                  <a:schemeClr val="tx1">
                    <a:lumMod val="95000"/>
                    <a:lumOff val="5000"/>
                  </a:schemeClr>
                </a:solidFill>
                <a:cs typeface="B Yekan" pitchFamily="2" charset="-78"/>
              </a:rPr>
              <a:t>طراحی عامل حل مسئله برای محیط های قابل مشاهده ، کاملا شبیه عامل ساده حل مسئله است .</a:t>
            </a:r>
          </a:p>
          <a:p>
            <a:pPr marL="457200" indent="-457200">
              <a:buFont typeface="+mj-lt"/>
              <a:buAutoNum type="arabicPeriod"/>
            </a:pPr>
            <a:r>
              <a:rPr lang="fa-IR" sz="2400" dirty="0" smtClean="0">
                <a:solidFill>
                  <a:schemeClr val="tx1">
                    <a:lumMod val="95000"/>
                    <a:lumOff val="5000"/>
                  </a:schemeClr>
                </a:solidFill>
                <a:cs typeface="B Yekan" pitchFamily="2" charset="-78"/>
              </a:rPr>
              <a:t>- عامل مسئله را فرموله می کند  .</a:t>
            </a:r>
          </a:p>
          <a:p>
            <a:pPr marL="457200" indent="-457200">
              <a:buFont typeface="+mj-lt"/>
              <a:buAutoNum type="arabicPeriod"/>
            </a:pPr>
            <a:r>
              <a:rPr lang="fa-IR" sz="2400" dirty="0" smtClean="0">
                <a:solidFill>
                  <a:schemeClr val="tx1">
                    <a:lumMod val="95000"/>
                    <a:lumOff val="5000"/>
                  </a:schemeClr>
                </a:solidFill>
                <a:cs typeface="B Yekan" pitchFamily="2" charset="-78"/>
              </a:rPr>
              <a:t>- الگوریتم جستجویی برای حل آن فراخوانی می کند . و راه حل را اجرا می کند .  </a:t>
            </a:r>
          </a:p>
          <a:p>
            <a:pPr marL="457200" indent="-457200">
              <a:buNone/>
            </a:pPr>
            <a:endParaRPr lang="fa-IR" sz="2400" dirty="0" smtClean="0">
              <a:solidFill>
                <a:schemeClr val="tx1">
                  <a:lumMod val="95000"/>
                  <a:lumOff val="5000"/>
                </a:schemeClr>
              </a:solidFill>
              <a:cs typeface="B Yekan" pitchFamily="2" charset="-78"/>
            </a:endParaRPr>
          </a:p>
        </p:txBody>
      </p:sp>
      <p:sp>
        <p:nvSpPr>
          <p:cNvPr id="3" name="Slide Number Placeholder 2"/>
          <p:cNvSpPr>
            <a:spLocks noGrp="1"/>
          </p:cNvSpPr>
          <p:nvPr>
            <p:ph type="sldNum" sz="quarter" idx="12"/>
          </p:nvPr>
        </p:nvSpPr>
        <p:spPr/>
        <p:txBody>
          <a:bodyPr/>
          <a:lstStyle/>
          <a:p>
            <a:pPr>
              <a:defRPr/>
            </a:pPr>
            <a:fld id="{D84B3CBC-D6FE-47C5-97B7-4611A57E84D5}" type="slidenum">
              <a:rPr lang="fa-IR" smtClean="0"/>
              <a:pPr>
                <a:defRPr/>
              </a:pPr>
              <a:t>47</a:t>
            </a:fld>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28596" y="609600"/>
            <a:ext cx="8358246" cy="5486400"/>
          </a:xfrm>
        </p:spPr>
        <p:txBody>
          <a:bodyPr>
            <a:normAutofit/>
          </a:bodyPr>
          <a:lstStyle/>
          <a:p>
            <a:r>
              <a:rPr lang="fa-IR" sz="2400" dirty="0" smtClean="0">
                <a:cs typeface="B Yekan" pitchFamily="2" charset="-78"/>
              </a:rPr>
              <a:t>دو تفاوت عمده بین آنها وجود دارد : </a:t>
            </a:r>
          </a:p>
          <a:p>
            <a:pPr marL="457200" indent="-457200">
              <a:buFont typeface="+mj-lt"/>
              <a:buAutoNum type="arabicParenR"/>
            </a:pPr>
            <a:r>
              <a:rPr lang="fa-IR" sz="2400" dirty="0" smtClean="0">
                <a:cs typeface="B Yekan" pitchFamily="2" charset="-78"/>
              </a:rPr>
              <a:t>جواب مسئله ، یک برنامه ریزی شرطی است نه یک دنباله .</a:t>
            </a:r>
          </a:p>
          <a:p>
            <a:pPr marL="457200" indent="-457200">
              <a:buFont typeface="+mj-lt"/>
              <a:buAutoNum type="arabicParenR"/>
            </a:pPr>
            <a:r>
              <a:rPr lang="fa-IR" sz="2400" dirty="0" smtClean="0">
                <a:cs typeface="B Yekan" pitchFamily="2" charset="-78"/>
              </a:rPr>
              <a:t>این عامل باید هنگام اجرای فعالیت ها و دریافت ادراکات ، حالت باور خود را نگهداری کند  .</a:t>
            </a:r>
          </a:p>
          <a:p>
            <a:pPr marL="457200" indent="-457200">
              <a:lnSpc>
                <a:spcPct val="150000"/>
              </a:lnSpc>
            </a:pPr>
            <a:r>
              <a:rPr lang="fa-IR" sz="2400" dirty="0" smtClean="0">
                <a:cs typeface="B Yekan" pitchFamily="2" charset="-78"/>
              </a:rPr>
              <a:t>این فرآیند شبیه فرآیند </a:t>
            </a:r>
            <a:r>
              <a:rPr lang="fa-IR" sz="2400" dirty="0" smtClean="0">
                <a:solidFill>
                  <a:srgbClr val="FF0000"/>
                </a:solidFill>
                <a:cs typeface="B Yekan" pitchFamily="2" charset="-78"/>
              </a:rPr>
              <a:t>پیشگویی – مشاهده – به هنگام سازی </a:t>
            </a:r>
            <a:r>
              <a:rPr lang="fa-IR" sz="2400" dirty="0" smtClean="0">
                <a:cs typeface="B Yekan" pitchFamily="2" charset="-78"/>
              </a:rPr>
              <a:t>است.</a:t>
            </a:r>
          </a:p>
          <a:p>
            <a:pPr marL="457200" indent="-457200">
              <a:lnSpc>
                <a:spcPct val="150000"/>
              </a:lnSpc>
            </a:pPr>
            <a:r>
              <a:rPr lang="fa-IR" sz="2400" dirty="0" smtClean="0">
                <a:cs typeface="B Yekan" pitchFamily="2" charset="-78"/>
              </a:rPr>
              <a:t>ادراکات توسط محیط مشخص می شوند و توسط عامل محاسبه نمی شود </a:t>
            </a:r>
          </a:p>
          <a:p>
            <a:pPr marL="457200" indent="-457200">
              <a:lnSpc>
                <a:spcPct val="150000"/>
              </a:lnSpc>
            </a:pPr>
            <a:r>
              <a:rPr lang="fa-IR" sz="2400" dirty="0" smtClean="0">
                <a:cs typeface="B Yekan" pitchFamily="2" charset="-78"/>
              </a:rPr>
              <a:t> با توجه به حالت باور شروع  </a:t>
            </a:r>
            <a:r>
              <a:rPr lang="en-US" sz="2400" dirty="0" smtClean="0">
                <a:cs typeface="B Yekan" pitchFamily="2" charset="-78"/>
              </a:rPr>
              <a:t> b</a:t>
            </a:r>
            <a:r>
              <a:rPr lang="fa-IR" sz="2400" dirty="0" smtClean="0">
                <a:cs typeface="B Yekan" pitchFamily="2" charset="-78"/>
              </a:rPr>
              <a:t> ، فعالیت </a:t>
            </a:r>
            <a:r>
              <a:rPr lang="en-US" sz="2400" dirty="0" smtClean="0">
                <a:cs typeface="B Yekan" pitchFamily="2" charset="-78"/>
              </a:rPr>
              <a:t>a</a:t>
            </a:r>
            <a:r>
              <a:rPr lang="fa-IR" sz="2400" dirty="0" smtClean="0">
                <a:cs typeface="B Yekan" pitchFamily="2" charset="-78"/>
              </a:rPr>
              <a:t> و ادراک </a:t>
            </a:r>
            <a:r>
              <a:rPr lang="en-US" sz="2400" dirty="0" smtClean="0">
                <a:cs typeface="B Yekan" pitchFamily="2" charset="-78"/>
              </a:rPr>
              <a:t>o</a:t>
            </a:r>
            <a:r>
              <a:rPr lang="fa-IR" sz="2400" dirty="0" smtClean="0">
                <a:cs typeface="B Yekan" pitchFamily="2" charset="-78"/>
              </a:rPr>
              <a:t> ، حالت باور جدید  به صورت زیر بدست می آید :   </a:t>
            </a:r>
          </a:p>
          <a:p>
            <a:pPr marL="457200" indent="-457200">
              <a:lnSpc>
                <a:spcPct val="150000"/>
              </a:lnSpc>
            </a:pPr>
            <a:endParaRPr lang="fa-IR" sz="2400" dirty="0">
              <a:cs typeface="B Yekan" pitchFamily="2" charset="-78"/>
            </a:endParaRPr>
          </a:p>
        </p:txBody>
      </p:sp>
      <p:sp>
        <p:nvSpPr>
          <p:cNvPr id="3" name="Slide Number Placeholder 2"/>
          <p:cNvSpPr>
            <a:spLocks noGrp="1"/>
          </p:cNvSpPr>
          <p:nvPr>
            <p:ph type="sldNum" sz="quarter" idx="12"/>
          </p:nvPr>
        </p:nvSpPr>
        <p:spPr/>
        <p:txBody>
          <a:bodyPr/>
          <a:lstStyle/>
          <a:p>
            <a:pPr>
              <a:defRPr/>
            </a:pPr>
            <a:fld id="{D017353B-E53E-4CC0-8D00-BB6A7FA78C5C}" type="slidenum">
              <a:rPr lang="fa-IR" smtClean="0"/>
              <a:pPr>
                <a:defRPr/>
              </a:pPr>
              <a:t>48</a:t>
            </a:fld>
            <a:endParaRPr lang="en-US"/>
          </a:p>
        </p:txBody>
      </p:sp>
      <p:pic>
        <p:nvPicPr>
          <p:cNvPr id="4" name="Picture 3" descr="16.JPG"/>
          <p:cNvPicPr>
            <a:picLocks noChangeAspect="1"/>
          </p:cNvPicPr>
          <p:nvPr/>
        </p:nvPicPr>
        <p:blipFill>
          <a:blip r:embed="rId2">
            <a:clrChange>
              <a:clrFrom>
                <a:srgbClr val="FFFFFF"/>
              </a:clrFrom>
              <a:clrTo>
                <a:srgbClr val="FFFFFF">
                  <a:alpha val="0"/>
                </a:srgbClr>
              </a:clrTo>
            </a:clrChange>
          </a:blip>
          <a:stretch>
            <a:fillRect/>
          </a:stretch>
        </p:blipFill>
        <p:spPr>
          <a:xfrm>
            <a:off x="928662" y="4786322"/>
            <a:ext cx="5429288" cy="1289029"/>
          </a:xfrm>
          <a:prstGeom prst="rect">
            <a:avLst/>
          </a:prstGeo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0128" y="638165"/>
            <a:ext cx="7915276" cy="1362075"/>
          </a:xfrm>
        </p:spPr>
        <p:txBody>
          <a:bodyPr>
            <a:normAutofit fontScale="90000"/>
          </a:bodyPr>
          <a:lstStyle/>
          <a:p>
            <a:r>
              <a:rPr lang="fa-IR" sz="2700" dirty="0" smtClean="0">
                <a:solidFill>
                  <a:srgbClr val="00B0F0"/>
                </a:solidFill>
                <a:cs typeface="B Yekan" pitchFamily="2" charset="-78"/>
              </a:rPr>
              <a:t>دو مورد از چرخه ی پیشگویی ـــ به هنگام سازی مربوط به حالت باور که در محیط دنیای جاروبرقی همراه با سنسور محلی نگهداری می شوند.</a:t>
            </a:r>
            <a:r>
              <a:rPr lang="fa-IR" dirty="0" smtClean="0">
                <a:solidFill>
                  <a:srgbClr val="00B0F0"/>
                </a:solidFill>
                <a:cs typeface="B Yekan" pitchFamily="2" charset="-78"/>
              </a:rPr>
              <a:t/>
            </a:r>
            <a:br>
              <a:rPr lang="fa-IR" dirty="0" smtClean="0">
                <a:solidFill>
                  <a:srgbClr val="00B0F0"/>
                </a:solidFill>
                <a:cs typeface="B Yekan" pitchFamily="2" charset="-78"/>
              </a:rPr>
            </a:br>
            <a:endParaRPr lang="fa-IR" dirty="0"/>
          </a:p>
        </p:txBody>
      </p:sp>
      <p:sp>
        <p:nvSpPr>
          <p:cNvPr id="3" name="Subtitle 2"/>
          <p:cNvSpPr>
            <a:spLocks noGrp="1"/>
          </p:cNvSpPr>
          <p:nvPr>
            <p:ph type="body" idx="1"/>
          </p:nvPr>
        </p:nvSpPr>
        <p:spPr/>
        <p:txBody>
          <a:bodyPr>
            <a:normAutofit/>
          </a:bodyPr>
          <a:lstStyle/>
          <a:p>
            <a:pPr rtl="1"/>
            <a:endParaRPr lang="fa-IR" dirty="0" smtClean="0"/>
          </a:p>
          <a:p>
            <a:pPr rtl="1"/>
            <a:endParaRPr lang="fa-IR" dirty="0" smtClean="0"/>
          </a:p>
          <a:p>
            <a:pPr rtl="1"/>
            <a:endParaRPr lang="fa-IR" dirty="0" smtClean="0"/>
          </a:p>
          <a:p>
            <a:pPr rtl="1"/>
            <a:endParaRPr lang="fa-IR" dirty="0" smtClean="0"/>
          </a:p>
          <a:p>
            <a:pPr rtl="1"/>
            <a:endParaRPr lang="fa-IR" dirty="0" smtClean="0"/>
          </a:p>
          <a:p>
            <a:pPr rtl="1"/>
            <a:endParaRPr lang="fa-IR" dirty="0" smtClean="0"/>
          </a:p>
        </p:txBody>
      </p:sp>
      <p:sp>
        <p:nvSpPr>
          <p:cNvPr id="4" name="Slide Number Placeholder 3"/>
          <p:cNvSpPr>
            <a:spLocks noGrp="1"/>
          </p:cNvSpPr>
          <p:nvPr>
            <p:ph type="sldNum" sz="quarter" idx="12"/>
          </p:nvPr>
        </p:nvSpPr>
        <p:spPr/>
        <p:txBody>
          <a:bodyPr/>
          <a:lstStyle/>
          <a:p>
            <a:pPr>
              <a:defRPr/>
            </a:pPr>
            <a:fld id="{CC8C6A35-A332-4980-BBD1-293E029F8536}" type="slidenum">
              <a:rPr lang="fa-IR" smtClean="0"/>
              <a:pPr>
                <a:defRPr/>
              </a:pPr>
              <a:t>49</a:t>
            </a:fld>
            <a:endParaRPr lang="en-US"/>
          </a:p>
        </p:txBody>
      </p:sp>
      <p:pic>
        <p:nvPicPr>
          <p:cNvPr id="5" name="Picture 4" descr="15.jpg"/>
          <p:cNvPicPr>
            <a:picLocks noChangeAspect="1"/>
          </p:cNvPicPr>
          <p:nvPr/>
        </p:nvPicPr>
        <p:blipFill>
          <a:blip r:embed="rId2">
            <a:clrChange>
              <a:clrFrom>
                <a:srgbClr val="FEFEFE"/>
              </a:clrFrom>
              <a:clrTo>
                <a:srgbClr val="FEFEFE">
                  <a:alpha val="0"/>
                </a:srgbClr>
              </a:clrTo>
            </a:clrChange>
          </a:blip>
          <a:stretch>
            <a:fillRect/>
          </a:stretch>
        </p:blipFill>
        <p:spPr>
          <a:xfrm>
            <a:off x="214314" y="1462052"/>
            <a:ext cx="8715404" cy="4252964"/>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3042" y="571480"/>
            <a:ext cx="8229600" cy="1143000"/>
          </a:xfrm>
        </p:spPr>
        <p:txBody>
          <a:bodyPr>
            <a:normAutofit fontScale="90000"/>
          </a:bodyPr>
          <a:lstStyle/>
          <a:p>
            <a:r>
              <a:rPr lang="fa-IR" dirty="0">
                <a:solidFill>
                  <a:srgbClr val="0070C0"/>
                </a:solidFill>
                <a:cs typeface="EntezareZohoor 1 **" pitchFamily="2" charset="-78"/>
              </a:rPr>
              <a:t>جست و جوی محلی  </a:t>
            </a:r>
            <a:r>
              <a:rPr lang="fa-IR" dirty="0">
                <a:cs typeface="EntezareZohoor 1 **" pitchFamily="2" charset="-78"/>
              </a:rPr>
              <a:t>(</a:t>
            </a:r>
            <a:r>
              <a:rPr lang="en-US" dirty="0">
                <a:cs typeface="EntezareZohoor 1 **" pitchFamily="2" charset="-78"/>
              </a:rPr>
              <a:t>Local Search </a:t>
            </a:r>
            <a:r>
              <a:rPr lang="fa-IR" dirty="0">
                <a:cs typeface="EntezareZohoor 1 **" pitchFamily="2" charset="-78"/>
              </a:rPr>
              <a:t> )</a:t>
            </a:r>
            <a:r>
              <a:rPr lang="en-US" dirty="0"/>
              <a:t/>
            </a:r>
            <a:br>
              <a:rPr lang="en-US" dirty="0"/>
            </a:br>
            <a:endParaRPr lang="fa-IR" dirty="0"/>
          </a:p>
        </p:txBody>
      </p:sp>
      <p:sp>
        <p:nvSpPr>
          <p:cNvPr id="3" name="Content Placeholder 2"/>
          <p:cNvSpPr>
            <a:spLocks noGrp="1"/>
          </p:cNvSpPr>
          <p:nvPr>
            <p:ph idx="1"/>
          </p:nvPr>
        </p:nvSpPr>
        <p:spPr>
          <a:xfrm>
            <a:off x="457200" y="1357298"/>
            <a:ext cx="8229600" cy="5000660"/>
          </a:xfrm>
        </p:spPr>
        <p:txBody>
          <a:bodyPr>
            <a:normAutofit fontScale="85000" lnSpcReduction="10000"/>
          </a:bodyPr>
          <a:lstStyle/>
          <a:p>
            <a:pPr>
              <a:lnSpc>
                <a:spcPct val="150000"/>
              </a:lnSpc>
            </a:pPr>
            <a:r>
              <a:rPr lang="fa-IR" sz="2400" dirty="0">
                <a:cs typeface="B Yekan" pitchFamily="2" charset="-78"/>
              </a:rPr>
              <a:t>در این الگوریتم ها به جای اینکه مسیرهایی از </a:t>
            </a:r>
            <a:r>
              <a:rPr lang="fa-IR" sz="2400" dirty="0">
                <a:solidFill>
                  <a:srgbClr val="FF0000"/>
                </a:solidFill>
                <a:cs typeface="B Yekan" pitchFamily="2" charset="-78"/>
              </a:rPr>
              <a:t>حالت شروع </a:t>
            </a:r>
            <a:r>
              <a:rPr lang="fa-IR" sz="2400" dirty="0">
                <a:cs typeface="B Yekan" pitchFamily="2" charset="-78"/>
              </a:rPr>
              <a:t>را به طور سیستماتیک و منظم بررسی کنند. یک یا چند </a:t>
            </a:r>
            <a:r>
              <a:rPr lang="fa-IR" sz="2400" dirty="0">
                <a:solidFill>
                  <a:srgbClr val="FF0000"/>
                </a:solidFill>
                <a:cs typeface="B Yekan" pitchFamily="2" charset="-78"/>
              </a:rPr>
              <a:t>حالت فعلی </a:t>
            </a:r>
            <a:r>
              <a:rPr lang="fa-IR" sz="2400" dirty="0">
                <a:cs typeface="B Yekan" pitchFamily="2" charset="-78"/>
              </a:rPr>
              <a:t>را ارزیابی و اصلاح می کنند  .</a:t>
            </a:r>
            <a:endParaRPr lang="en-US" sz="2400" dirty="0">
              <a:cs typeface="B Yekan" pitchFamily="2" charset="-78"/>
            </a:endParaRPr>
          </a:p>
          <a:p>
            <a:pPr>
              <a:lnSpc>
                <a:spcPct val="150000"/>
              </a:lnSpc>
            </a:pPr>
            <a:r>
              <a:rPr lang="fa-IR" sz="2400" dirty="0">
                <a:cs typeface="B Yekan" pitchFamily="2" charset="-78"/>
              </a:rPr>
              <a:t>این الگوریتم ها برای مسئله هایی مفید هستند که در آن ها </a:t>
            </a:r>
            <a:r>
              <a:rPr lang="fa-IR" sz="2400" dirty="0">
                <a:solidFill>
                  <a:srgbClr val="FF0000"/>
                </a:solidFill>
                <a:cs typeface="B Yekan" pitchFamily="2" charset="-78"/>
              </a:rPr>
              <a:t>حالت جواب </a:t>
            </a:r>
            <a:r>
              <a:rPr lang="fa-IR" sz="2400" dirty="0">
                <a:cs typeface="B Yekan" pitchFamily="2" charset="-78"/>
              </a:rPr>
              <a:t>مهم است و </a:t>
            </a:r>
            <a:r>
              <a:rPr lang="fa-IR" sz="2400" dirty="0">
                <a:solidFill>
                  <a:srgbClr val="FF0000"/>
                </a:solidFill>
                <a:cs typeface="B Yekan" pitchFamily="2" charset="-78"/>
              </a:rPr>
              <a:t>هزینه مسیر دستیابی </a:t>
            </a:r>
            <a:r>
              <a:rPr lang="fa-IR" sz="2400" dirty="0">
                <a:cs typeface="B Yekan" pitchFamily="2" charset="-78"/>
              </a:rPr>
              <a:t>به حالت جواب ، اهمیتی </a:t>
            </a:r>
            <a:r>
              <a:rPr lang="fa-IR" sz="2400" dirty="0" smtClean="0">
                <a:cs typeface="B Yekan" pitchFamily="2" charset="-78"/>
              </a:rPr>
              <a:t>ندارد</a:t>
            </a:r>
            <a:endParaRPr lang="en-US" sz="2400" dirty="0">
              <a:cs typeface="B Yekan" pitchFamily="2" charset="-78"/>
            </a:endParaRPr>
          </a:p>
          <a:p>
            <a:pPr>
              <a:lnSpc>
                <a:spcPct val="150000"/>
              </a:lnSpc>
            </a:pPr>
            <a:r>
              <a:rPr lang="fa-IR" sz="2400" dirty="0">
                <a:cs typeface="B Yekan" pitchFamily="2" charset="-78"/>
              </a:rPr>
              <a:t>خانواده الگوریتم های جستجوی محلی ، شامل روش هایی است که از فیزیک آماری </a:t>
            </a:r>
            <a:r>
              <a:rPr lang="fa-IR" sz="2400" dirty="0" smtClean="0">
                <a:cs typeface="B Yekan" pitchFamily="2" charset="-78"/>
              </a:rPr>
              <a:t>   ( </a:t>
            </a:r>
            <a:r>
              <a:rPr lang="en-US" sz="2400" dirty="0">
                <a:cs typeface="B Yekan" pitchFamily="2" charset="-78"/>
              </a:rPr>
              <a:t>Simulated Annealing </a:t>
            </a:r>
            <a:r>
              <a:rPr lang="fa-IR" sz="2400" dirty="0">
                <a:cs typeface="B Yekan" pitchFamily="2" charset="-78"/>
              </a:rPr>
              <a:t> ) و زیست شناسی تکاملی </a:t>
            </a:r>
            <a:r>
              <a:rPr lang="fa-IR" sz="2400" dirty="0" smtClean="0">
                <a:cs typeface="B Yekan" pitchFamily="2" charset="-78"/>
              </a:rPr>
              <a:t>      ( </a:t>
            </a:r>
            <a:r>
              <a:rPr lang="fa-IR" sz="2400" dirty="0">
                <a:cs typeface="B Yekan" pitchFamily="2" charset="-78"/>
              </a:rPr>
              <a:t>الگوریتم های ژنتیک ) سرچشمه می گیرد . </a:t>
            </a:r>
            <a:endParaRPr lang="fa-IR" sz="2400" dirty="0" smtClean="0">
              <a:cs typeface="B Yekan" pitchFamily="2" charset="-78"/>
            </a:endParaRPr>
          </a:p>
          <a:p>
            <a:pPr>
              <a:lnSpc>
                <a:spcPct val="150000"/>
              </a:lnSpc>
            </a:pPr>
            <a:r>
              <a:rPr lang="fa-IR" sz="2400" dirty="0">
                <a:cs typeface="B Yekan" pitchFamily="2" charset="-78"/>
              </a:rPr>
              <a:t>الگوریتم های جستجوی محلی ، با استفاده از گره فعلی ( به جای چند مسیر ) عمل می کنند و فقط به همسایه آن گره منتقل می شوند .مسیر هایی که در جستجو ردیابی می شوند نگهداری نخواهند شد .</a:t>
            </a:r>
            <a:endParaRPr lang="en-US" sz="2400" dirty="0">
              <a:cs typeface="B Yekan" pitchFamily="2" charset="-78"/>
            </a:endParaRPr>
          </a:p>
          <a:p>
            <a:endParaRPr lang="en-US" sz="24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4420521-A610-4DF9-9ABE-380624770ED9}" type="slidenum">
              <a:rPr lang="fa-IR"/>
              <a:pPr>
                <a:defRPr/>
              </a:pPr>
              <a:t>50</a:t>
            </a:fld>
            <a:endParaRPr lang="en-US"/>
          </a:p>
        </p:txBody>
      </p:sp>
      <p:sp>
        <p:nvSpPr>
          <p:cNvPr id="143364" name="Rectangle 3"/>
          <p:cNvSpPr>
            <a:spLocks noChangeArrowheads="1"/>
          </p:cNvSpPr>
          <p:nvPr/>
        </p:nvSpPr>
        <p:spPr bwMode="auto">
          <a:xfrm>
            <a:off x="928662" y="785794"/>
            <a:ext cx="7777163" cy="579437"/>
          </a:xfrm>
          <a:prstGeom prst="rect">
            <a:avLst/>
          </a:prstGeom>
          <a:noFill/>
          <a:ln w="9525" algn="ctr">
            <a:noFill/>
            <a:miter lim="800000"/>
            <a:headEnd/>
            <a:tailEnd/>
          </a:ln>
        </p:spPr>
        <p:txBody>
          <a:bodyPr>
            <a:spAutoFit/>
          </a:bodyPr>
          <a:lstStyle/>
          <a:p>
            <a:pPr algn="ctr" rtl="1"/>
            <a:r>
              <a:rPr lang="fa-IR" sz="3200" b="1" dirty="0">
                <a:solidFill>
                  <a:schemeClr val="accent2"/>
                </a:solidFill>
                <a:cs typeface="B Yekan" pitchFamily="2" charset="-78"/>
              </a:rPr>
              <a:t>عاملهای جست و جوی </a:t>
            </a:r>
            <a:r>
              <a:rPr lang="en-US" sz="2800" b="1" dirty="0">
                <a:solidFill>
                  <a:schemeClr val="accent2"/>
                </a:solidFill>
                <a:cs typeface="B Yekan" pitchFamily="2" charset="-78"/>
              </a:rPr>
              <a:t>Online</a:t>
            </a:r>
            <a:r>
              <a:rPr lang="fa-IR" sz="3200" b="1" dirty="0">
                <a:solidFill>
                  <a:schemeClr val="accent2"/>
                </a:solidFill>
                <a:cs typeface="B Yekan" pitchFamily="2" charset="-78"/>
              </a:rPr>
              <a:t> و محيطهای ناشناخته</a:t>
            </a:r>
          </a:p>
        </p:txBody>
      </p:sp>
      <p:sp>
        <p:nvSpPr>
          <p:cNvPr id="143365" name="Text Box 4"/>
          <p:cNvSpPr txBox="1">
            <a:spLocks noChangeArrowheads="1"/>
          </p:cNvSpPr>
          <p:nvPr/>
        </p:nvSpPr>
        <p:spPr bwMode="auto">
          <a:xfrm>
            <a:off x="785786" y="1643050"/>
            <a:ext cx="7775576" cy="3877985"/>
          </a:xfrm>
          <a:prstGeom prst="rect">
            <a:avLst/>
          </a:prstGeom>
          <a:noFill/>
          <a:ln w="9525" algn="ctr">
            <a:noFill/>
            <a:miter lim="800000"/>
            <a:headEnd/>
            <a:tailEnd/>
          </a:ln>
        </p:spPr>
        <p:txBody>
          <a:bodyPr wrap="square">
            <a:spAutoFit/>
          </a:bodyPr>
          <a:lstStyle/>
          <a:p>
            <a:pPr algn="r" rtl="1">
              <a:buClr>
                <a:srgbClr val="00D600"/>
              </a:buClr>
              <a:buFont typeface="Wingdings" pitchFamily="2" charset="2"/>
              <a:buChar char="Ã"/>
            </a:pPr>
            <a:r>
              <a:rPr lang="fa-IR" sz="2400" dirty="0">
                <a:solidFill>
                  <a:srgbClr val="CC3300"/>
                </a:solidFill>
                <a:cs typeface="B Yekan" pitchFamily="2" charset="-78"/>
              </a:rPr>
              <a:t>تا به حال همه الگوريتمها برون خطي بودند</a:t>
            </a:r>
          </a:p>
          <a:p>
            <a:pPr lvl="2" algn="r" rtl="1">
              <a:buClr>
                <a:srgbClr val="00D600"/>
              </a:buClr>
              <a:buFont typeface="Wingdings" pitchFamily="2" charset="2"/>
              <a:buChar char="×"/>
            </a:pPr>
            <a:r>
              <a:rPr lang="fa-IR" sz="2000" dirty="0">
                <a:solidFill>
                  <a:srgbClr val="CC3300"/>
                </a:solidFill>
                <a:cs typeface="B Yekan" pitchFamily="2" charset="-78"/>
              </a:rPr>
              <a:t>برون خطی(</a:t>
            </a:r>
            <a:r>
              <a:rPr lang="en-US" sz="2000" dirty="0">
                <a:solidFill>
                  <a:srgbClr val="CC3300"/>
                </a:solidFill>
                <a:cs typeface="B Yekan" pitchFamily="2" charset="-78"/>
              </a:rPr>
              <a:t>Offline</a:t>
            </a:r>
            <a:r>
              <a:rPr lang="fa-IR" sz="2000" dirty="0" smtClean="0">
                <a:solidFill>
                  <a:srgbClr val="CC3300"/>
                </a:solidFill>
                <a:cs typeface="B Yekan" pitchFamily="2" charset="-78"/>
              </a:rPr>
              <a:t>) : راه </a:t>
            </a:r>
            <a:r>
              <a:rPr lang="fa-IR" sz="2000" dirty="0">
                <a:solidFill>
                  <a:srgbClr val="CC3300"/>
                </a:solidFill>
                <a:cs typeface="B Yekan" pitchFamily="2" charset="-78"/>
              </a:rPr>
              <a:t>حل قبل از اجرا مشخص است</a:t>
            </a:r>
          </a:p>
          <a:p>
            <a:pPr lvl="2" algn="r" rtl="1">
              <a:buClr>
                <a:srgbClr val="00D600"/>
              </a:buClr>
              <a:buFont typeface="Wingdings" pitchFamily="2" charset="2"/>
              <a:buChar char="×"/>
            </a:pPr>
            <a:r>
              <a:rPr lang="fa-IR" sz="2000" dirty="0">
                <a:solidFill>
                  <a:srgbClr val="CC3300"/>
                </a:solidFill>
                <a:cs typeface="B Yekan" pitchFamily="2" charset="-78"/>
              </a:rPr>
              <a:t>درون خطی(</a:t>
            </a:r>
            <a:r>
              <a:rPr lang="en-US" sz="2000" dirty="0">
                <a:solidFill>
                  <a:srgbClr val="CC3300"/>
                </a:solidFill>
                <a:cs typeface="B Yekan" pitchFamily="2" charset="-78"/>
              </a:rPr>
              <a:t>Online</a:t>
            </a:r>
            <a:r>
              <a:rPr lang="fa-IR" sz="2000" dirty="0" smtClean="0">
                <a:solidFill>
                  <a:srgbClr val="CC3300"/>
                </a:solidFill>
                <a:cs typeface="B Yekan" pitchFamily="2" charset="-78"/>
              </a:rPr>
              <a:t>) : با </a:t>
            </a:r>
            <a:r>
              <a:rPr lang="fa-IR" sz="2000" dirty="0">
                <a:solidFill>
                  <a:srgbClr val="CC3300"/>
                </a:solidFill>
                <a:cs typeface="B Yekan" pitchFamily="2" charset="-78"/>
              </a:rPr>
              <a:t>يک در ميان کردن محاسبات و فعاليت عمل ميکند</a:t>
            </a:r>
          </a:p>
          <a:p>
            <a:pPr algn="r" rtl="1">
              <a:spcBef>
                <a:spcPct val="50000"/>
              </a:spcBef>
              <a:buClr>
                <a:srgbClr val="00D600"/>
              </a:buClr>
              <a:buFont typeface="Wingdings" pitchFamily="2" charset="2"/>
              <a:buChar char="Ã"/>
            </a:pPr>
            <a:r>
              <a:rPr lang="fa-IR" sz="2400" dirty="0">
                <a:solidFill>
                  <a:srgbClr val="CC3300"/>
                </a:solidFill>
                <a:cs typeface="B Yekan" pitchFamily="2" charset="-78"/>
              </a:rPr>
              <a:t>جستجوی درون خطی در محيطهای پويا و نيمه پويا مفيد است</a:t>
            </a:r>
          </a:p>
          <a:p>
            <a:pPr lvl="2" algn="r" rtl="1">
              <a:buClr>
                <a:srgbClr val="00D600"/>
              </a:buClr>
              <a:buFont typeface="Wingdings" pitchFamily="2" charset="2"/>
              <a:buChar char="×"/>
            </a:pPr>
            <a:r>
              <a:rPr lang="fa-IR" sz="2000" dirty="0">
                <a:solidFill>
                  <a:srgbClr val="CC3300"/>
                </a:solidFill>
                <a:cs typeface="B Yekan" pitchFamily="2" charset="-78"/>
              </a:rPr>
              <a:t>آنچه را که بايد واقعا اتفاق بيفتد، در نظر گرفته نميشود</a:t>
            </a:r>
          </a:p>
          <a:p>
            <a:pPr algn="r" rtl="1">
              <a:spcBef>
                <a:spcPct val="50000"/>
              </a:spcBef>
              <a:buClr>
                <a:srgbClr val="00D600"/>
              </a:buClr>
              <a:buFont typeface="Wingdings" pitchFamily="2" charset="2"/>
              <a:buChar char="Ã"/>
            </a:pPr>
            <a:r>
              <a:rPr lang="fa-IR" sz="2400" dirty="0">
                <a:solidFill>
                  <a:srgbClr val="CC3300"/>
                </a:solidFill>
                <a:cs typeface="B Yekan" pitchFamily="2" charset="-78"/>
              </a:rPr>
              <a:t>جست و جوی درون خطی ايده ضروری برای </a:t>
            </a:r>
            <a:r>
              <a:rPr lang="fa-IR" sz="2400" b="1" dirty="0">
                <a:solidFill>
                  <a:srgbClr val="CC3300"/>
                </a:solidFill>
                <a:cs typeface="B Yekan" pitchFamily="2" charset="-78"/>
              </a:rPr>
              <a:t>مسئله اکتشاف</a:t>
            </a:r>
            <a:r>
              <a:rPr lang="fa-IR" sz="2400" dirty="0">
                <a:solidFill>
                  <a:srgbClr val="CC3300"/>
                </a:solidFill>
                <a:cs typeface="B Yekan" pitchFamily="2" charset="-78"/>
              </a:rPr>
              <a:t> است</a:t>
            </a:r>
          </a:p>
          <a:p>
            <a:pPr lvl="2" algn="r" rtl="1">
              <a:buClr>
                <a:srgbClr val="00D600"/>
              </a:buClr>
              <a:buFont typeface="Wingdings" pitchFamily="2" charset="2"/>
              <a:buChar char="×"/>
            </a:pPr>
            <a:r>
              <a:rPr lang="fa-IR" sz="2000" dirty="0">
                <a:solidFill>
                  <a:srgbClr val="CC3300"/>
                </a:solidFill>
                <a:cs typeface="B Yekan" pitchFamily="2" charset="-78"/>
              </a:rPr>
              <a:t>فعاليتها و حالتها برای عامل مشخص نيستند</a:t>
            </a:r>
          </a:p>
          <a:p>
            <a:pPr lvl="2" algn="r" rtl="1">
              <a:buClr>
                <a:srgbClr val="00D600"/>
              </a:buClr>
              <a:buFont typeface="Wingdings" pitchFamily="2" charset="2"/>
              <a:buChar char="×"/>
            </a:pPr>
            <a:r>
              <a:rPr lang="fa-IR" sz="2000" dirty="0">
                <a:solidFill>
                  <a:srgbClr val="CC3300"/>
                </a:solidFill>
                <a:cs typeface="B Yekan" pitchFamily="2" charset="-78"/>
              </a:rPr>
              <a:t>مثال:قرار گرفتن روبات در محيطي جديد, نوزاد تازه بدنيا آمده</a:t>
            </a:r>
          </a:p>
          <a:p>
            <a:pPr algn="r" rtl="1">
              <a:spcBef>
                <a:spcPct val="50000"/>
              </a:spcBef>
            </a:pPr>
            <a:endParaRPr lang="en-US" sz="2000" dirty="0">
              <a:solidFill>
                <a:srgbClr val="CC3300"/>
              </a:solidFill>
              <a:cs typeface="Homa" pitchFamily="2" charset="-78"/>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66"/>
            <a:ext cx="7851648" cy="1828800"/>
          </a:xfrm>
        </p:spPr>
        <p:txBody>
          <a:bodyPr>
            <a:normAutofit fontScale="90000"/>
          </a:bodyPr>
          <a:lstStyle/>
          <a:p>
            <a:pPr algn="r" eaLnBrk="1" fontAlgn="auto" hangingPunct="1">
              <a:spcAft>
                <a:spcPts val="0"/>
              </a:spcAft>
              <a:defRPr/>
            </a:pPr>
            <a:r>
              <a:rPr lang="fa-IR" sz="3200" dirty="0" smtClean="0">
                <a:solidFill>
                  <a:srgbClr val="0070C0"/>
                </a:solidFill>
                <a:effectLst/>
                <a:cs typeface="B Yekan" pitchFamily="2" charset="-78"/>
              </a:rPr>
              <a:t>عامل های جستجوی آنلاین</a:t>
            </a: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endParaRPr lang="en-US" sz="2800" dirty="0"/>
          </a:p>
        </p:txBody>
      </p:sp>
      <p:sp>
        <p:nvSpPr>
          <p:cNvPr id="146435" name="Subtitle 2"/>
          <p:cNvSpPr>
            <a:spLocks noGrp="1"/>
          </p:cNvSpPr>
          <p:nvPr>
            <p:ph type="subTitle" idx="1"/>
          </p:nvPr>
        </p:nvSpPr>
        <p:spPr>
          <a:xfrm>
            <a:off x="642910" y="1071546"/>
            <a:ext cx="8143932" cy="5214974"/>
          </a:xfrm>
        </p:spPr>
        <p:txBody>
          <a:bodyPr>
            <a:noAutofit/>
          </a:bodyPr>
          <a:lstStyle/>
          <a:p>
            <a:pPr marR="0" algn="r" rtl="1" eaLnBrk="1" hangingPunct="1">
              <a:lnSpc>
                <a:spcPct val="150000"/>
              </a:lnSpc>
              <a:buClr>
                <a:srgbClr val="00D600"/>
              </a:buClr>
              <a:buFont typeface="Wingdings" pitchFamily="2" charset="2"/>
              <a:buChar char="Ã"/>
            </a:pPr>
            <a:r>
              <a:rPr lang="fa-IR" sz="2200" dirty="0" smtClean="0">
                <a:solidFill>
                  <a:srgbClr val="CC3300"/>
                </a:solidFill>
                <a:cs typeface="B Yekan" pitchFamily="2" charset="-78"/>
              </a:rPr>
              <a:t>عامل پس از هر فعالیت ادراکی را دریافت می کند، که به او می گوید به کدام حالت رسیده و نقشه ی محیط خود را ارتقا می دهد</a:t>
            </a:r>
          </a:p>
          <a:p>
            <a:pPr marR="0" algn="r" rtl="1" eaLnBrk="1" hangingPunct="1">
              <a:lnSpc>
                <a:spcPct val="150000"/>
              </a:lnSpc>
              <a:buClr>
                <a:srgbClr val="00D600"/>
              </a:buClr>
              <a:buFont typeface="Wingdings" pitchFamily="2" charset="2"/>
              <a:buChar char="Ã"/>
            </a:pPr>
            <a:r>
              <a:rPr lang="fa-IR" sz="2200" dirty="0" smtClean="0">
                <a:solidFill>
                  <a:srgbClr val="CC3300"/>
                </a:solidFill>
                <a:cs typeface="B Yekan" pitchFamily="2" charset="-78"/>
              </a:rPr>
              <a:t>عامل جستجوی عمقی آنلاین نقشه ی خود را در جدول</a:t>
            </a:r>
            <a:r>
              <a:rPr lang="en-US" sz="2200" dirty="0" smtClean="0">
                <a:solidFill>
                  <a:srgbClr val="CC3300"/>
                </a:solidFill>
                <a:cs typeface="B Yekan" pitchFamily="2" charset="-78"/>
              </a:rPr>
              <a:t> RESULT[</a:t>
            </a:r>
            <a:r>
              <a:rPr lang="en-US" sz="2200" dirty="0" err="1" smtClean="0">
                <a:solidFill>
                  <a:srgbClr val="CC3300"/>
                </a:solidFill>
                <a:cs typeface="B Yekan" pitchFamily="2" charset="-78"/>
              </a:rPr>
              <a:t>s,a</a:t>
            </a:r>
            <a:r>
              <a:rPr lang="en-US" sz="2200" dirty="0" smtClean="0">
                <a:solidFill>
                  <a:srgbClr val="CC3300"/>
                </a:solidFill>
                <a:cs typeface="B Yekan" pitchFamily="2" charset="-78"/>
              </a:rPr>
              <a:t>]</a:t>
            </a:r>
            <a:r>
              <a:rPr lang="fa-IR" sz="2200" dirty="0" smtClean="0">
                <a:solidFill>
                  <a:srgbClr val="CC3300"/>
                </a:solidFill>
                <a:cs typeface="B Yekan" pitchFamily="2" charset="-78"/>
              </a:rPr>
              <a:t>ذخیره می کند</a:t>
            </a:r>
          </a:p>
          <a:p>
            <a:pPr lvl="1" algn="r" rtl="1" eaLnBrk="1" hangingPunct="1">
              <a:lnSpc>
                <a:spcPct val="150000"/>
              </a:lnSpc>
              <a:buClr>
                <a:srgbClr val="00D600"/>
              </a:buClr>
              <a:buFont typeface="Wingdings" pitchFamily="2" charset="2"/>
              <a:buChar char="Ø"/>
            </a:pPr>
            <a:r>
              <a:rPr lang="fa-IR" sz="2200" dirty="0" smtClean="0">
                <a:solidFill>
                  <a:srgbClr val="CC3300"/>
                </a:solidFill>
                <a:cs typeface="B Yekan" pitchFamily="2" charset="-78"/>
              </a:rPr>
              <a:t>این جدول،حالت حاصل از اجرای فعالیت </a:t>
            </a:r>
            <a:r>
              <a:rPr lang="en-US" sz="2200" dirty="0" smtClean="0">
                <a:solidFill>
                  <a:srgbClr val="CC3300"/>
                </a:solidFill>
                <a:cs typeface="B Yekan" pitchFamily="2" charset="-78"/>
              </a:rPr>
              <a:t>a</a:t>
            </a:r>
            <a:r>
              <a:rPr lang="fa-IR" sz="2200" dirty="0" smtClean="0">
                <a:solidFill>
                  <a:srgbClr val="CC3300"/>
                </a:solidFill>
                <a:cs typeface="B Yekan" pitchFamily="2" charset="-78"/>
              </a:rPr>
              <a:t> در حالت </a:t>
            </a:r>
            <a:r>
              <a:rPr lang="en-US" sz="2200" dirty="0" smtClean="0">
                <a:solidFill>
                  <a:srgbClr val="CC3300"/>
                </a:solidFill>
                <a:cs typeface="B Yekan" pitchFamily="2" charset="-78"/>
              </a:rPr>
              <a:t>s</a:t>
            </a:r>
            <a:r>
              <a:rPr lang="fa-IR" sz="2200" dirty="0" smtClean="0">
                <a:solidFill>
                  <a:srgbClr val="CC3300"/>
                </a:solidFill>
                <a:cs typeface="B Yekan" pitchFamily="2" charset="-78"/>
              </a:rPr>
              <a:t> را نگهداری می کند.</a:t>
            </a:r>
          </a:p>
          <a:p>
            <a:pPr marR="0" algn="r" rtl="1" eaLnBrk="1" hangingPunct="1">
              <a:lnSpc>
                <a:spcPct val="150000"/>
              </a:lnSpc>
              <a:buClr>
                <a:srgbClr val="00D600"/>
              </a:buClr>
              <a:buFont typeface="Wingdings" pitchFamily="2" charset="2"/>
              <a:buChar char="Ã"/>
            </a:pPr>
            <a:r>
              <a:rPr lang="fa-IR" sz="2200" dirty="0" smtClean="0">
                <a:solidFill>
                  <a:srgbClr val="CC3300"/>
                </a:solidFill>
                <a:cs typeface="B Yekan" pitchFamily="2" charset="-78"/>
              </a:rPr>
              <a:t>پس از اجرای تمام فعالیتهای </a:t>
            </a:r>
            <a:r>
              <a:rPr lang="en-US" sz="2200" dirty="0" smtClean="0">
                <a:solidFill>
                  <a:srgbClr val="CC3300"/>
                </a:solidFill>
                <a:cs typeface="B Yekan" pitchFamily="2" charset="-78"/>
              </a:rPr>
              <a:t>a</a:t>
            </a:r>
            <a:r>
              <a:rPr lang="fa-IR" sz="2200" dirty="0" smtClean="0">
                <a:solidFill>
                  <a:srgbClr val="CC3300"/>
                </a:solidFill>
                <a:cs typeface="B Yekan" pitchFamily="2" charset="-78"/>
              </a:rPr>
              <a:t> در </a:t>
            </a:r>
            <a:r>
              <a:rPr lang="en-US" sz="2200" dirty="0" smtClean="0">
                <a:solidFill>
                  <a:srgbClr val="CC3300"/>
                </a:solidFill>
                <a:cs typeface="B Yekan" pitchFamily="2" charset="-78"/>
              </a:rPr>
              <a:t>s</a:t>
            </a:r>
            <a:r>
              <a:rPr lang="fa-IR" sz="2200" dirty="0" smtClean="0">
                <a:solidFill>
                  <a:srgbClr val="CC3300"/>
                </a:solidFill>
                <a:cs typeface="B Yekan" pitchFamily="2" charset="-78"/>
              </a:rPr>
              <a:t> عامل به طور فیزیکی به عقب بر می گردد</a:t>
            </a:r>
          </a:p>
          <a:p>
            <a:pPr lvl="1" algn="r" rtl="1" eaLnBrk="1" hangingPunct="1">
              <a:lnSpc>
                <a:spcPct val="150000"/>
              </a:lnSpc>
              <a:buClr>
                <a:srgbClr val="00D600"/>
              </a:buClr>
              <a:buFont typeface="Wingdings" pitchFamily="2" charset="2"/>
              <a:buChar char="Ø"/>
            </a:pPr>
            <a:r>
              <a:rPr lang="fa-IR" sz="2200" dirty="0" smtClean="0">
                <a:solidFill>
                  <a:srgbClr val="CC3300"/>
                </a:solidFill>
                <a:cs typeface="B Yekan" pitchFamily="2" charset="-78"/>
              </a:rPr>
              <a:t>بر گشت به حالتی که عامل از آن طریق به حالت فعلی رسیده است(الگوریتم جدولی را نگهداری می کند که برای هر حالت، آن دسته از حالتهای پیشین را مشخص می کند که عامل به آنها برگشت نکرده است.)</a:t>
            </a:r>
          </a:p>
          <a:p>
            <a:pPr lvl="1" algn="r" rtl="1" eaLnBrk="1" hangingPunct="1">
              <a:lnSpc>
                <a:spcPct val="150000"/>
              </a:lnSpc>
              <a:buClr>
                <a:srgbClr val="00D600"/>
              </a:buClr>
              <a:buFont typeface="Wingdings" pitchFamily="2" charset="2"/>
              <a:buChar char="Ø"/>
            </a:pPr>
            <a:r>
              <a:rPr lang="fa-IR" sz="2200" dirty="0" smtClean="0">
                <a:solidFill>
                  <a:srgbClr val="CC3300"/>
                </a:solidFill>
                <a:cs typeface="B Yekan" pitchFamily="2" charset="-78"/>
              </a:rPr>
              <a:t>اگر عامل نتواند به هیچ حالت دیگری برگشت کند جستجو کامل است.</a:t>
            </a:r>
          </a:p>
        </p:txBody>
      </p:sp>
      <p:sp>
        <p:nvSpPr>
          <p:cNvPr id="4" name="Slide Number Placeholder 3"/>
          <p:cNvSpPr>
            <a:spLocks noGrp="1"/>
          </p:cNvSpPr>
          <p:nvPr>
            <p:ph type="sldNum" sz="quarter" idx="12"/>
          </p:nvPr>
        </p:nvSpPr>
        <p:spPr/>
        <p:txBody>
          <a:bodyPr/>
          <a:lstStyle/>
          <a:p>
            <a:pPr>
              <a:defRPr/>
            </a:pPr>
            <a:fld id="{46ACC780-03D6-4AA7-89D1-6088D9D7627E}" type="slidenum">
              <a:rPr lang="fa-IR"/>
              <a:pPr>
                <a:defRPr/>
              </a:pPr>
              <a:t>51</a:t>
            </a:fld>
            <a:endParaRPr lang="en-US"/>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p:cNvPicPr>
            <a:picLocks noGrp="1" noChangeAspect="1" noChangeArrowheads="1"/>
          </p:cNvPicPr>
          <p:nvPr>
            <p:ph/>
          </p:nvPr>
        </p:nvPicPr>
        <p:blipFill>
          <a:blip r:embed="rId2" cstate="print">
            <a:clrChange>
              <a:clrFrom>
                <a:srgbClr val="FFFFFF"/>
              </a:clrFrom>
              <a:clrTo>
                <a:srgbClr val="FFFFFF">
                  <a:alpha val="0"/>
                </a:srgbClr>
              </a:clrTo>
            </a:clrChange>
          </a:blip>
          <a:srcRect/>
          <a:stretch>
            <a:fillRect/>
          </a:stretch>
        </p:blipFill>
        <p:spPr>
          <a:xfrm>
            <a:off x="357158" y="3357562"/>
            <a:ext cx="3238500" cy="3238500"/>
          </a:xfrm>
          <a:noFill/>
        </p:spPr>
      </p:pic>
      <p:sp>
        <p:nvSpPr>
          <p:cNvPr id="8" name="Slide Number Placeholder 4"/>
          <p:cNvSpPr>
            <a:spLocks noGrp="1"/>
          </p:cNvSpPr>
          <p:nvPr>
            <p:ph type="sldNum" sz="quarter" idx="12"/>
          </p:nvPr>
        </p:nvSpPr>
        <p:spPr/>
        <p:txBody>
          <a:bodyPr/>
          <a:lstStyle/>
          <a:p>
            <a:pPr>
              <a:defRPr/>
            </a:pPr>
            <a:fld id="{CDC5C464-AC27-4E5D-A23D-6ABC95281C8A}" type="slidenum">
              <a:rPr lang="fa-IR"/>
              <a:pPr>
                <a:defRPr/>
              </a:pPr>
              <a:t>52</a:t>
            </a:fld>
            <a:endParaRPr lang="en-US"/>
          </a:p>
        </p:txBody>
      </p:sp>
      <p:sp>
        <p:nvSpPr>
          <p:cNvPr id="144389" name="Rectangle 3"/>
          <p:cNvSpPr>
            <a:spLocks noChangeArrowheads="1"/>
          </p:cNvSpPr>
          <p:nvPr/>
        </p:nvSpPr>
        <p:spPr bwMode="auto">
          <a:xfrm>
            <a:off x="928662" y="500042"/>
            <a:ext cx="7777163" cy="579437"/>
          </a:xfrm>
          <a:prstGeom prst="rect">
            <a:avLst/>
          </a:prstGeom>
          <a:noFill/>
          <a:ln w="9525" algn="ctr">
            <a:noFill/>
            <a:miter lim="800000"/>
            <a:headEnd/>
            <a:tailEnd/>
          </a:ln>
        </p:spPr>
        <p:txBody>
          <a:bodyPr>
            <a:spAutoFit/>
          </a:bodyPr>
          <a:lstStyle/>
          <a:p>
            <a:pPr algn="r" rtl="1"/>
            <a:r>
              <a:rPr lang="fa-IR" sz="3200" b="1" dirty="0">
                <a:solidFill>
                  <a:srgbClr val="0070C0"/>
                </a:solidFill>
                <a:cs typeface="B Yekan" pitchFamily="2" charset="-78"/>
              </a:rPr>
              <a:t>مسئله های جست و جوی </a:t>
            </a:r>
            <a:r>
              <a:rPr lang="en-US" sz="2800" b="1" dirty="0">
                <a:solidFill>
                  <a:srgbClr val="0070C0"/>
                </a:solidFill>
                <a:cs typeface="B Yekan" pitchFamily="2" charset="-78"/>
              </a:rPr>
              <a:t>Online</a:t>
            </a:r>
            <a:endParaRPr lang="fa-IR" sz="3200" b="1" dirty="0">
              <a:solidFill>
                <a:srgbClr val="0070C0"/>
              </a:solidFill>
              <a:cs typeface="B Yekan" pitchFamily="2" charset="-78"/>
            </a:endParaRPr>
          </a:p>
        </p:txBody>
      </p:sp>
      <p:sp>
        <p:nvSpPr>
          <p:cNvPr id="144390" name="Text Box 5"/>
          <p:cNvSpPr txBox="1">
            <a:spLocks noChangeArrowheads="1"/>
          </p:cNvSpPr>
          <p:nvPr/>
        </p:nvSpPr>
        <p:spPr bwMode="auto">
          <a:xfrm>
            <a:off x="1142976" y="1428736"/>
            <a:ext cx="7632700" cy="3354765"/>
          </a:xfrm>
          <a:prstGeom prst="rect">
            <a:avLst/>
          </a:prstGeom>
          <a:noFill/>
          <a:ln w="9525" algn="ctr">
            <a:noFill/>
            <a:miter lim="800000"/>
            <a:headEnd/>
            <a:tailEnd/>
          </a:ln>
        </p:spPr>
        <p:txBody>
          <a:bodyPr>
            <a:spAutoFit/>
          </a:bodyPr>
          <a:lstStyle/>
          <a:p>
            <a:pPr algn="r" rtl="1">
              <a:spcBef>
                <a:spcPct val="50000"/>
              </a:spcBef>
              <a:buClr>
                <a:srgbClr val="00D600"/>
              </a:buClr>
              <a:buFont typeface="Wingdings" pitchFamily="2" charset="2"/>
              <a:buChar char="Ã"/>
              <a:tabLst>
                <a:tab pos="4660900" algn="l"/>
              </a:tabLst>
            </a:pPr>
            <a:r>
              <a:rPr lang="fa-IR" sz="2400" dirty="0">
                <a:solidFill>
                  <a:srgbClr val="CC3300"/>
                </a:solidFill>
                <a:cs typeface="B Yekan" pitchFamily="2" charset="-78"/>
              </a:rPr>
              <a:t>اطلاعات عامل</a:t>
            </a:r>
          </a:p>
          <a:p>
            <a:pPr lvl="2" algn="r" rtl="1">
              <a:buClr>
                <a:srgbClr val="00D600"/>
              </a:buClr>
              <a:buFont typeface="Wingdings" pitchFamily="2" charset="2"/>
              <a:buChar char="×"/>
              <a:tabLst>
                <a:tab pos="4660900" algn="l"/>
              </a:tabLst>
            </a:pPr>
            <a:r>
              <a:rPr lang="en-US" dirty="0">
                <a:solidFill>
                  <a:srgbClr val="CC3300"/>
                </a:solidFill>
                <a:cs typeface="B Yekan" pitchFamily="2" charset="-78"/>
              </a:rPr>
              <a:t>Actions(s)</a:t>
            </a:r>
            <a:r>
              <a:rPr lang="fa-IR" sz="2000" dirty="0">
                <a:solidFill>
                  <a:srgbClr val="CC3300"/>
                </a:solidFill>
                <a:cs typeface="B Yekan" pitchFamily="2" charset="-78"/>
              </a:rPr>
              <a:t>: ليستی از فعاليتهای مجاز در حالت </a:t>
            </a:r>
            <a:r>
              <a:rPr lang="en-US" sz="2000" dirty="0">
                <a:solidFill>
                  <a:srgbClr val="CC3300"/>
                </a:solidFill>
                <a:cs typeface="B Yekan" pitchFamily="2" charset="-78"/>
              </a:rPr>
              <a:t>s</a:t>
            </a:r>
          </a:p>
          <a:p>
            <a:pPr lvl="2" algn="r" rtl="1">
              <a:buClr>
                <a:srgbClr val="00D600"/>
              </a:buClr>
              <a:buFont typeface="Wingdings" pitchFamily="2" charset="2"/>
              <a:buChar char="×"/>
              <a:tabLst>
                <a:tab pos="4660900" algn="l"/>
              </a:tabLst>
            </a:pPr>
            <a:r>
              <a:rPr lang="fa-IR" sz="2000" dirty="0">
                <a:solidFill>
                  <a:srgbClr val="CC3300"/>
                </a:solidFill>
                <a:cs typeface="B Yekan" pitchFamily="2" charset="-78"/>
              </a:rPr>
              <a:t>تابع هزينه مرحله ای </a:t>
            </a:r>
            <a:r>
              <a:rPr lang="en-US" sz="2000" dirty="0">
                <a:solidFill>
                  <a:srgbClr val="CC3300"/>
                </a:solidFill>
                <a:cs typeface="B Yekan" pitchFamily="2" charset="-78"/>
              </a:rPr>
              <a:t>c(</a:t>
            </a:r>
            <a:r>
              <a:rPr lang="en-US" sz="2000" dirty="0" err="1">
                <a:solidFill>
                  <a:srgbClr val="CC3300"/>
                </a:solidFill>
                <a:cs typeface="B Yekan" pitchFamily="2" charset="-78"/>
              </a:rPr>
              <a:t>s,a,s</a:t>
            </a:r>
            <a:r>
              <a:rPr lang="en-US" sz="2000" dirty="0">
                <a:solidFill>
                  <a:srgbClr val="CC3300"/>
                </a:solidFill>
                <a:cs typeface="B Yekan" pitchFamily="2" charset="-78"/>
              </a:rPr>
              <a:t>’)</a:t>
            </a:r>
            <a:r>
              <a:rPr lang="fa-IR" sz="2000" dirty="0">
                <a:solidFill>
                  <a:srgbClr val="CC3300"/>
                </a:solidFill>
                <a:cs typeface="B Yekan" pitchFamily="2" charset="-78"/>
              </a:rPr>
              <a:t>: استفاده وقتی که بداند </a:t>
            </a:r>
            <a:r>
              <a:rPr lang="en-US" sz="2000" dirty="0">
                <a:solidFill>
                  <a:srgbClr val="CC3300"/>
                </a:solidFill>
                <a:cs typeface="B Yekan" pitchFamily="2" charset="-78"/>
              </a:rPr>
              <a:t>s’</a:t>
            </a:r>
            <a:r>
              <a:rPr lang="fa-IR" sz="2000" dirty="0">
                <a:solidFill>
                  <a:srgbClr val="CC3300"/>
                </a:solidFill>
                <a:cs typeface="B Yekan" pitchFamily="2" charset="-78"/>
              </a:rPr>
              <a:t> نتيجه است</a:t>
            </a:r>
          </a:p>
          <a:p>
            <a:pPr lvl="2" algn="r" rtl="1">
              <a:buClr>
                <a:srgbClr val="00D600"/>
              </a:buClr>
              <a:buFont typeface="Wingdings" pitchFamily="2" charset="2"/>
              <a:buChar char="×"/>
              <a:tabLst>
                <a:tab pos="4660900" algn="l"/>
              </a:tabLst>
            </a:pPr>
            <a:r>
              <a:rPr lang="en-US" dirty="0">
                <a:solidFill>
                  <a:srgbClr val="CC3300"/>
                </a:solidFill>
                <a:cs typeface="B Yekan" pitchFamily="2" charset="-78"/>
              </a:rPr>
              <a:t>Goal-Test(s)</a:t>
            </a:r>
            <a:r>
              <a:rPr lang="fa-IR" sz="2000" dirty="0">
                <a:solidFill>
                  <a:srgbClr val="CC3300"/>
                </a:solidFill>
                <a:cs typeface="B Yekan" pitchFamily="2" charset="-78"/>
              </a:rPr>
              <a:t>: آزمون هدف</a:t>
            </a:r>
          </a:p>
          <a:p>
            <a:pPr algn="r" rtl="1">
              <a:spcBef>
                <a:spcPct val="50000"/>
              </a:spcBef>
              <a:buClr>
                <a:srgbClr val="00D600"/>
              </a:buClr>
              <a:buFont typeface="Wingdings" pitchFamily="2" charset="2"/>
              <a:buChar char="Ã"/>
              <a:tabLst>
                <a:tab pos="4660900" algn="l"/>
              </a:tabLst>
            </a:pPr>
            <a:r>
              <a:rPr lang="fa-IR" sz="2400" dirty="0">
                <a:solidFill>
                  <a:srgbClr val="CC3300"/>
                </a:solidFill>
                <a:cs typeface="B Yekan" pitchFamily="2" charset="-78"/>
              </a:rPr>
              <a:t>عامل حالت ملاقات شده قبلی را تشخيص ميدهد</a:t>
            </a:r>
          </a:p>
          <a:p>
            <a:pPr algn="r" rtl="1">
              <a:spcBef>
                <a:spcPct val="50000"/>
              </a:spcBef>
              <a:buClr>
                <a:srgbClr val="00D600"/>
              </a:buClr>
              <a:buFont typeface="Wingdings" pitchFamily="2" charset="2"/>
              <a:buChar char="Ã"/>
              <a:tabLst>
                <a:tab pos="4660900" algn="l"/>
              </a:tabLst>
            </a:pPr>
            <a:r>
              <a:rPr lang="fa-IR" sz="2400" dirty="0">
                <a:solidFill>
                  <a:srgbClr val="CC3300"/>
                </a:solidFill>
                <a:cs typeface="B Yekan" pitchFamily="2" charset="-78"/>
              </a:rPr>
              <a:t>فعاليتها قطعی اند</a:t>
            </a:r>
          </a:p>
          <a:p>
            <a:pPr algn="r" rtl="1">
              <a:spcBef>
                <a:spcPct val="50000"/>
              </a:spcBef>
              <a:buClr>
                <a:srgbClr val="00D600"/>
              </a:buClr>
              <a:buFont typeface="Wingdings" pitchFamily="2" charset="2"/>
              <a:buChar char="Ã"/>
              <a:tabLst>
                <a:tab pos="4660900" algn="l"/>
              </a:tabLst>
            </a:pPr>
            <a:r>
              <a:rPr lang="fa-IR" sz="2400" dirty="0">
                <a:solidFill>
                  <a:srgbClr val="CC3300"/>
                </a:solidFill>
                <a:cs typeface="B Yekan" pitchFamily="2" charset="-78"/>
              </a:rPr>
              <a:t>دسترسی به تابع اکتشافی قابل قبول </a:t>
            </a:r>
            <a:r>
              <a:rPr lang="en-US" sz="2400" dirty="0">
                <a:solidFill>
                  <a:srgbClr val="CC3300"/>
                </a:solidFill>
                <a:cs typeface="B Yekan" pitchFamily="2" charset="-78"/>
              </a:rPr>
              <a:t>h(s)</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339636E-D5C2-4C2E-B634-0D448183E0EE}" type="slidenum">
              <a:rPr lang="fa-IR"/>
              <a:pPr>
                <a:defRPr/>
              </a:pPr>
              <a:t>53</a:t>
            </a:fld>
            <a:endParaRPr lang="en-US"/>
          </a:p>
        </p:txBody>
      </p:sp>
      <p:sp>
        <p:nvSpPr>
          <p:cNvPr id="145412" name="Rectangle 3"/>
          <p:cNvSpPr>
            <a:spLocks noChangeArrowheads="1"/>
          </p:cNvSpPr>
          <p:nvPr/>
        </p:nvSpPr>
        <p:spPr bwMode="auto">
          <a:xfrm>
            <a:off x="1000100" y="428604"/>
            <a:ext cx="7777163" cy="579437"/>
          </a:xfrm>
          <a:prstGeom prst="rect">
            <a:avLst/>
          </a:prstGeom>
          <a:noFill/>
          <a:ln w="9525" algn="ctr">
            <a:noFill/>
            <a:miter lim="800000"/>
            <a:headEnd/>
            <a:tailEnd/>
          </a:ln>
        </p:spPr>
        <p:txBody>
          <a:bodyPr>
            <a:spAutoFit/>
          </a:bodyPr>
          <a:lstStyle/>
          <a:p>
            <a:pPr algn="r" rtl="1"/>
            <a:r>
              <a:rPr lang="fa-IR" sz="3200" b="1" dirty="0">
                <a:solidFill>
                  <a:srgbClr val="0070C0"/>
                </a:solidFill>
                <a:cs typeface="B Yekan" pitchFamily="2" charset="-78"/>
              </a:rPr>
              <a:t>مسئله های جست و جوی </a:t>
            </a:r>
            <a:r>
              <a:rPr lang="en-US" sz="2800" b="1" dirty="0">
                <a:solidFill>
                  <a:srgbClr val="0070C0"/>
                </a:solidFill>
                <a:cs typeface="B Yekan" pitchFamily="2" charset="-78"/>
              </a:rPr>
              <a:t>Online</a:t>
            </a:r>
            <a:endParaRPr lang="fa-IR" sz="3200" b="1" dirty="0">
              <a:solidFill>
                <a:srgbClr val="0070C0"/>
              </a:solidFill>
              <a:cs typeface="B Yekan" pitchFamily="2" charset="-78"/>
            </a:endParaRPr>
          </a:p>
        </p:txBody>
      </p:sp>
      <p:pic>
        <p:nvPicPr>
          <p:cNvPr id="145413"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388" y="3575050"/>
            <a:ext cx="3238500" cy="3238500"/>
          </a:xfrm>
          <a:prstGeom prst="rect">
            <a:avLst/>
          </a:prstGeom>
          <a:noFill/>
          <a:ln w="9525">
            <a:noFill/>
            <a:miter lim="800000"/>
            <a:headEnd/>
            <a:tailEnd/>
          </a:ln>
        </p:spPr>
      </p:pic>
      <p:sp>
        <p:nvSpPr>
          <p:cNvPr id="145414" name="Text Box 5"/>
          <p:cNvSpPr txBox="1">
            <a:spLocks noChangeArrowheads="1"/>
          </p:cNvSpPr>
          <p:nvPr/>
        </p:nvSpPr>
        <p:spPr bwMode="auto">
          <a:xfrm>
            <a:off x="1071538" y="1285860"/>
            <a:ext cx="7632700" cy="4485843"/>
          </a:xfrm>
          <a:prstGeom prst="rect">
            <a:avLst/>
          </a:prstGeom>
          <a:noFill/>
          <a:ln w="9525" algn="ctr">
            <a:noFill/>
            <a:miter lim="800000"/>
            <a:headEnd/>
            <a:tailEnd/>
          </a:ln>
        </p:spPr>
        <p:txBody>
          <a:bodyPr>
            <a:spAutoFit/>
          </a:bodyPr>
          <a:lstStyle/>
          <a:p>
            <a:pPr algn="r" rtl="1">
              <a:lnSpc>
                <a:spcPct val="150000"/>
              </a:lnSpc>
              <a:spcBef>
                <a:spcPct val="50000"/>
              </a:spcBef>
              <a:buClr>
                <a:srgbClr val="00D600"/>
              </a:buClr>
              <a:buFont typeface="Wingdings" pitchFamily="2" charset="2"/>
              <a:buChar char="Ã"/>
              <a:tabLst>
                <a:tab pos="4483100" algn="l"/>
              </a:tabLst>
            </a:pPr>
            <a:r>
              <a:rPr lang="en-US" sz="2400" dirty="0">
                <a:solidFill>
                  <a:srgbClr val="CC3300"/>
                </a:solidFill>
                <a:cs typeface="B Yekan" pitchFamily="2" charset="-78"/>
              </a:rPr>
              <a:t> </a:t>
            </a:r>
            <a:r>
              <a:rPr lang="fa-IR" sz="2400" dirty="0">
                <a:solidFill>
                  <a:srgbClr val="CC3300"/>
                </a:solidFill>
                <a:cs typeface="B Yekan" pitchFamily="2" charset="-78"/>
              </a:rPr>
              <a:t>هدف: رسيدن به </a:t>
            </a:r>
            <a:r>
              <a:rPr lang="en-US" sz="2400" dirty="0">
                <a:solidFill>
                  <a:srgbClr val="CC3300"/>
                </a:solidFill>
                <a:cs typeface="B Yekan" pitchFamily="2" charset="-78"/>
              </a:rPr>
              <a:t>G</a:t>
            </a:r>
            <a:r>
              <a:rPr lang="fa-IR" sz="2400" dirty="0">
                <a:solidFill>
                  <a:srgbClr val="CC3300"/>
                </a:solidFill>
                <a:cs typeface="B Yekan" pitchFamily="2" charset="-78"/>
              </a:rPr>
              <a:t> با کمترين هزينه</a:t>
            </a:r>
          </a:p>
          <a:p>
            <a:pPr algn="r" rtl="1">
              <a:lnSpc>
                <a:spcPct val="150000"/>
              </a:lnSpc>
              <a:spcBef>
                <a:spcPct val="50000"/>
              </a:spcBef>
              <a:buClr>
                <a:srgbClr val="00D600"/>
              </a:buClr>
              <a:buFont typeface="Wingdings" pitchFamily="2" charset="2"/>
              <a:buChar char="Ã"/>
              <a:tabLst>
                <a:tab pos="4483100" algn="l"/>
              </a:tabLst>
            </a:pPr>
            <a:r>
              <a:rPr lang="fa-IR" sz="2400" dirty="0">
                <a:solidFill>
                  <a:srgbClr val="CC3300"/>
                </a:solidFill>
                <a:cs typeface="B Yekan" pitchFamily="2" charset="-78"/>
              </a:rPr>
              <a:t>هزينه: مجموع هزينه های مراحل مسيری است که عامل طی ميکند</a:t>
            </a:r>
          </a:p>
          <a:p>
            <a:pPr algn="r" rtl="1">
              <a:lnSpc>
                <a:spcPct val="150000"/>
              </a:lnSpc>
              <a:spcBef>
                <a:spcPct val="50000"/>
              </a:spcBef>
              <a:buClr>
                <a:srgbClr val="00D600"/>
              </a:buClr>
              <a:buFont typeface="Wingdings" pitchFamily="2" charset="2"/>
              <a:buChar char="Ã"/>
              <a:tabLst>
                <a:tab pos="4483100" algn="l"/>
              </a:tabLst>
            </a:pPr>
            <a:r>
              <a:rPr lang="fa-IR" sz="2400" dirty="0">
                <a:solidFill>
                  <a:srgbClr val="CC3300"/>
                </a:solidFill>
                <a:cs typeface="B Yekan" pitchFamily="2" charset="-78"/>
              </a:rPr>
              <a:t>نسبت رقابتی: مقايسه هزينه با هزينه مسيری که اگر عامل فضای حالت را از قبل ميشناخت، طی ميکرد</a:t>
            </a:r>
          </a:p>
          <a:p>
            <a:pPr lvl="2" algn="r" rtl="1">
              <a:lnSpc>
                <a:spcPct val="150000"/>
              </a:lnSpc>
              <a:buClr>
                <a:srgbClr val="00D600"/>
              </a:buClr>
              <a:buFont typeface="Wingdings" pitchFamily="2" charset="2"/>
              <a:buChar char="×"/>
              <a:tabLst>
                <a:tab pos="4483100" algn="l"/>
              </a:tabLst>
            </a:pPr>
            <a:r>
              <a:rPr lang="fa-IR" sz="2000" dirty="0">
                <a:solidFill>
                  <a:srgbClr val="CC3300"/>
                </a:solidFill>
                <a:cs typeface="B Yekan" pitchFamily="2" charset="-78"/>
              </a:rPr>
              <a:t>در بعض موارد، بهترين نسبت رقابتی</a:t>
            </a:r>
          </a:p>
          <a:p>
            <a:pPr lvl="2" algn="r" rtl="1">
              <a:lnSpc>
                <a:spcPct val="150000"/>
              </a:lnSpc>
              <a:buClr>
                <a:srgbClr val="00D600"/>
              </a:buClr>
              <a:buFont typeface="Wingdings" pitchFamily="2" charset="2"/>
              <a:buNone/>
              <a:tabLst>
                <a:tab pos="4483100" algn="l"/>
              </a:tabLst>
            </a:pPr>
            <a:r>
              <a:rPr lang="fa-IR" sz="2000" dirty="0">
                <a:solidFill>
                  <a:srgbClr val="CC3300"/>
                </a:solidFill>
                <a:cs typeface="B Yekan" pitchFamily="2" charset="-78"/>
              </a:rPr>
              <a:t> نامتناهی است</a:t>
            </a:r>
          </a:p>
          <a:p>
            <a:pPr lvl="2" algn="r" rtl="1">
              <a:lnSpc>
                <a:spcPct val="150000"/>
              </a:lnSpc>
              <a:buClr>
                <a:srgbClr val="00D600"/>
              </a:buClr>
              <a:buFont typeface="Wingdings" pitchFamily="2" charset="2"/>
              <a:buChar char="×"/>
              <a:tabLst>
                <a:tab pos="4483100" algn="l"/>
              </a:tabLst>
            </a:pPr>
            <a:r>
              <a:rPr lang="fa-IR" sz="2000" dirty="0">
                <a:solidFill>
                  <a:srgbClr val="CC3300"/>
                </a:solidFill>
                <a:cs typeface="B Yekan" pitchFamily="2" charset="-78"/>
              </a:rPr>
              <a:t>ممکن است جستجو به يک حالت </a:t>
            </a:r>
          </a:p>
          <a:p>
            <a:pPr lvl="2" algn="r" rtl="1">
              <a:lnSpc>
                <a:spcPct val="150000"/>
              </a:lnSpc>
              <a:buClr>
                <a:srgbClr val="00D600"/>
              </a:buClr>
              <a:buFont typeface="Wingdings" pitchFamily="2" charset="2"/>
              <a:buNone/>
              <a:tabLst>
                <a:tab pos="4483100" algn="l"/>
              </a:tabLst>
            </a:pPr>
            <a:r>
              <a:rPr lang="fa-IR" sz="2000" dirty="0">
                <a:solidFill>
                  <a:srgbClr val="CC3300"/>
                </a:solidFill>
                <a:cs typeface="B Yekan" pitchFamily="2" charset="-78"/>
              </a:rPr>
              <a:t>بن بست برسد که نتوان از طريق آن به هدف رسيد</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3"/>
          <p:cNvPicPr>
            <a:picLocks noGrp="1" noChangeAspect="1" noChangeArrowheads="1"/>
          </p:cNvPicPr>
          <p:nvPr>
            <p:ph/>
          </p:nvPr>
        </p:nvPicPr>
        <p:blipFill>
          <a:blip r:embed="rId2" cstate="print">
            <a:clrChange>
              <a:clrFrom>
                <a:srgbClr val="FFFFFF"/>
              </a:clrFrom>
              <a:clrTo>
                <a:srgbClr val="FFFFFF">
                  <a:alpha val="0"/>
                </a:srgbClr>
              </a:clrTo>
            </a:clrChange>
          </a:blip>
          <a:srcRect/>
          <a:stretch>
            <a:fillRect/>
          </a:stretch>
        </p:blipFill>
        <p:spPr>
          <a:xfrm>
            <a:off x="714348" y="1785926"/>
            <a:ext cx="4314825" cy="4694238"/>
          </a:xfrm>
          <a:noFill/>
        </p:spPr>
      </p:pic>
      <p:sp>
        <p:nvSpPr>
          <p:cNvPr id="8" name="Slide Number Placeholder 4"/>
          <p:cNvSpPr>
            <a:spLocks noGrp="1"/>
          </p:cNvSpPr>
          <p:nvPr>
            <p:ph type="sldNum" sz="quarter" idx="12"/>
          </p:nvPr>
        </p:nvSpPr>
        <p:spPr/>
        <p:txBody>
          <a:bodyPr/>
          <a:lstStyle/>
          <a:p>
            <a:pPr>
              <a:defRPr/>
            </a:pPr>
            <a:fld id="{7EC980A6-02C6-4358-8870-E8C58B5B0BB4}" type="slidenum">
              <a:rPr lang="fa-IR"/>
              <a:pPr>
                <a:defRPr/>
              </a:pPr>
              <a:t>54</a:t>
            </a:fld>
            <a:endParaRPr lang="en-US"/>
          </a:p>
        </p:txBody>
      </p:sp>
      <p:sp>
        <p:nvSpPr>
          <p:cNvPr id="146437" name="Rectangle 4"/>
          <p:cNvSpPr>
            <a:spLocks noChangeArrowheads="1"/>
          </p:cNvSpPr>
          <p:nvPr/>
        </p:nvSpPr>
        <p:spPr bwMode="auto">
          <a:xfrm>
            <a:off x="857224" y="500042"/>
            <a:ext cx="7777163" cy="579437"/>
          </a:xfrm>
          <a:prstGeom prst="rect">
            <a:avLst/>
          </a:prstGeom>
          <a:noFill/>
          <a:ln w="9525" algn="ctr">
            <a:noFill/>
            <a:miter lim="800000"/>
            <a:headEnd/>
            <a:tailEnd/>
          </a:ln>
        </p:spPr>
        <p:txBody>
          <a:bodyPr>
            <a:spAutoFit/>
          </a:bodyPr>
          <a:lstStyle/>
          <a:p>
            <a:pPr algn="r" rtl="1"/>
            <a:r>
              <a:rPr lang="fa-IR" sz="3200" b="1" dirty="0">
                <a:solidFill>
                  <a:srgbClr val="0070C0"/>
                </a:solidFill>
                <a:cs typeface="B Yekan" pitchFamily="2" charset="-78"/>
              </a:rPr>
              <a:t>مسئله های جست و جوی </a:t>
            </a:r>
            <a:r>
              <a:rPr lang="en-US" sz="2800" b="1" dirty="0">
                <a:solidFill>
                  <a:srgbClr val="0070C0"/>
                </a:solidFill>
                <a:cs typeface="B Yekan" pitchFamily="2" charset="-78"/>
              </a:rPr>
              <a:t>Online</a:t>
            </a:r>
            <a:endParaRPr lang="fa-IR" sz="3200" b="1" dirty="0">
              <a:solidFill>
                <a:srgbClr val="0070C0"/>
              </a:solidFill>
              <a:cs typeface="B Yekan" pitchFamily="2" charset="-78"/>
            </a:endParaRPr>
          </a:p>
        </p:txBody>
      </p:sp>
      <p:sp>
        <p:nvSpPr>
          <p:cNvPr id="146438" name="Text Box 5"/>
          <p:cNvSpPr txBox="1">
            <a:spLocks noChangeArrowheads="1"/>
          </p:cNvSpPr>
          <p:nvPr/>
        </p:nvSpPr>
        <p:spPr bwMode="auto">
          <a:xfrm>
            <a:off x="5643570" y="1285860"/>
            <a:ext cx="2952750" cy="2308324"/>
          </a:xfrm>
          <a:prstGeom prst="rect">
            <a:avLst/>
          </a:prstGeom>
          <a:noFill/>
          <a:ln w="9525" algn="ctr">
            <a:noFill/>
            <a:miter lim="800000"/>
            <a:headEnd/>
            <a:tailEnd/>
          </a:ln>
        </p:spPr>
        <p:txBody>
          <a:bodyPr>
            <a:spAutoFit/>
          </a:bodyPr>
          <a:lstStyle/>
          <a:p>
            <a:pPr algn="justLow" rtl="1">
              <a:spcBef>
                <a:spcPct val="50000"/>
              </a:spcBef>
            </a:pPr>
            <a:r>
              <a:rPr lang="fa-IR" sz="2400" dirty="0">
                <a:solidFill>
                  <a:srgbClr val="CC3300"/>
                </a:solidFill>
                <a:cs typeface="B Yekan" pitchFamily="2" charset="-78"/>
              </a:rPr>
              <a:t>دو فضای حالت که عامل جست و جوی </a:t>
            </a:r>
            <a:r>
              <a:rPr lang="en-US" sz="2400" dirty="0">
                <a:solidFill>
                  <a:srgbClr val="CC3300"/>
                </a:solidFill>
                <a:cs typeface="B Yekan" pitchFamily="2" charset="-78"/>
              </a:rPr>
              <a:t>Online</a:t>
            </a:r>
            <a:r>
              <a:rPr lang="fa-IR" sz="2400" dirty="0">
                <a:solidFill>
                  <a:srgbClr val="CC3300"/>
                </a:solidFill>
                <a:cs typeface="B Yekan" pitchFamily="2" charset="-78"/>
              </a:rPr>
              <a:t> را به بن بست ميرسانند. هر عاملي حداقل در يکي از اين دو فضا شکست می خورد</a:t>
            </a:r>
            <a:endParaRPr lang="en-US" sz="2400" dirty="0">
              <a:solidFill>
                <a:srgbClr val="CC3300"/>
              </a:solidFill>
              <a:cs typeface="B Yekan" pitchFamily="2" charset="-78"/>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Grp="1" noChangeAspect="1" noChangeArrowheads="1"/>
          </p:cNvPicPr>
          <p:nvPr>
            <p:ph/>
          </p:nvPr>
        </p:nvPicPr>
        <p:blipFill>
          <a:blip r:embed="rId2" cstate="print">
            <a:clrChange>
              <a:clrFrom>
                <a:srgbClr val="FFFFFF"/>
              </a:clrFrom>
              <a:clrTo>
                <a:srgbClr val="FFFFFF">
                  <a:alpha val="0"/>
                </a:srgbClr>
              </a:clrTo>
            </a:clrChange>
          </a:blip>
          <a:srcRect/>
          <a:stretch>
            <a:fillRect/>
          </a:stretch>
        </p:blipFill>
        <p:spPr>
          <a:xfrm>
            <a:off x="1000100" y="2071678"/>
            <a:ext cx="4464050" cy="4214812"/>
          </a:xfrm>
          <a:noFill/>
        </p:spPr>
      </p:pic>
      <p:sp>
        <p:nvSpPr>
          <p:cNvPr id="8" name="Slide Number Placeholder 4"/>
          <p:cNvSpPr>
            <a:spLocks noGrp="1"/>
          </p:cNvSpPr>
          <p:nvPr>
            <p:ph type="sldNum" sz="quarter" idx="12"/>
          </p:nvPr>
        </p:nvSpPr>
        <p:spPr/>
        <p:txBody>
          <a:bodyPr/>
          <a:lstStyle/>
          <a:p>
            <a:pPr>
              <a:defRPr/>
            </a:pPr>
            <a:fld id="{9827A27F-23DE-4244-B1D6-A0C311EB1D99}" type="slidenum">
              <a:rPr lang="fa-IR"/>
              <a:pPr>
                <a:defRPr/>
              </a:pPr>
              <a:t>55</a:t>
            </a:fld>
            <a:endParaRPr lang="en-US"/>
          </a:p>
        </p:txBody>
      </p:sp>
      <p:sp>
        <p:nvSpPr>
          <p:cNvPr id="147461" name="Rectangle 4"/>
          <p:cNvSpPr>
            <a:spLocks noChangeArrowheads="1"/>
          </p:cNvSpPr>
          <p:nvPr/>
        </p:nvSpPr>
        <p:spPr bwMode="auto">
          <a:xfrm>
            <a:off x="857224" y="571480"/>
            <a:ext cx="7777163" cy="579438"/>
          </a:xfrm>
          <a:prstGeom prst="rect">
            <a:avLst/>
          </a:prstGeom>
          <a:noFill/>
          <a:ln w="9525" algn="ctr">
            <a:noFill/>
            <a:miter lim="800000"/>
            <a:headEnd/>
            <a:tailEnd/>
          </a:ln>
        </p:spPr>
        <p:txBody>
          <a:bodyPr>
            <a:spAutoFit/>
          </a:bodyPr>
          <a:lstStyle/>
          <a:p>
            <a:pPr algn="r" rtl="1"/>
            <a:r>
              <a:rPr lang="fa-IR" sz="3200" b="1" dirty="0">
                <a:solidFill>
                  <a:srgbClr val="0070C0"/>
                </a:solidFill>
                <a:cs typeface="B Yekan" pitchFamily="2" charset="-78"/>
              </a:rPr>
              <a:t>مسئله های جست و جوی </a:t>
            </a:r>
            <a:r>
              <a:rPr lang="en-US" sz="2800" b="1" dirty="0">
                <a:solidFill>
                  <a:srgbClr val="0070C0"/>
                </a:solidFill>
                <a:cs typeface="B Yekan" pitchFamily="2" charset="-78"/>
              </a:rPr>
              <a:t>Online</a:t>
            </a:r>
            <a:endParaRPr lang="fa-IR" sz="3200" b="1" dirty="0">
              <a:solidFill>
                <a:srgbClr val="0070C0"/>
              </a:solidFill>
              <a:cs typeface="B Yekan" pitchFamily="2" charset="-78"/>
            </a:endParaRPr>
          </a:p>
        </p:txBody>
      </p:sp>
      <p:sp>
        <p:nvSpPr>
          <p:cNvPr id="147462" name="Text Box 5"/>
          <p:cNvSpPr txBox="1">
            <a:spLocks noChangeArrowheads="1"/>
          </p:cNvSpPr>
          <p:nvPr/>
        </p:nvSpPr>
        <p:spPr bwMode="auto">
          <a:xfrm>
            <a:off x="5500694" y="1500174"/>
            <a:ext cx="3168650" cy="1938992"/>
          </a:xfrm>
          <a:prstGeom prst="rect">
            <a:avLst/>
          </a:prstGeom>
          <a:noFill/>
          <a:ln w="9525" algn="ctr">
            <a:noFill/>
            <a:miter lim="800000"/>
            <a:headEnd/>
            <a:tailEnd/>
          </a:ln>
        </p:spPr>
        <p:txBody>
          <a:bodyPr>
            <a:spAutoFit/>
          </a:bodyPr>
          <a:lstStyle/>
          <a:p>
            <a:pPr algn="justLow" rtl="1">
              <a:spcBef>
                <a:spcPct val="50000"/>
              </a:spcBef>
            </a:pPr>
            <a:r>
              <a:rPr lang="fa-IR" sz="2400" dirty="0">
                <a:solidFill>
                  <a:srgbClr val="CC3300"/>
                </a:solidFill>
                <a:cs typeface="B Yekan" pitchFamily="2" charset="-78"/>
              </a:rPr>
              <a:t>يک محيط دو بعدی که موجب ميشود عامل جست و جوی</a:t>
            </a:r>
            <a:r>
              <a:rPr lang="en-US" sz="2400" dirty="0">
                <a:solidFill>
                  <a:srgbClr val="CC3300"/>
                </a:solidFill>
                <a:cs typeface="B Yekan" pitchFamily="2" charset="-78"/>
              </a:rPr>
              <a:t>Online</a:t>
            </a:r>
            <a:r>
              <a:rPr lang="fa-IR" sz="2400" dirty="0">
                <a:solidFill>
                  <a:srgbClr val="CC3300"/>
                </a:solidFill>
                <a:cs typeface="B Yekan" pitchFamily="2" charset="-78"/>
              </a:rPr>
              <a:t> مسير دلخواه ناکارآمدی را برای رسيدن به هدف حل کند</a:t>
            </a:r>
            <a:endParaRPr lang="en-US" sz="2400" dirty="0">
              <a:solidFill>
                <a:srgbClr val="CC3300"/>
              </a:solidFill>
              <a:cs typeface="B Yekan" pitchFamily="2" charset="-78"/>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357298"/>
            <a:ext cx="8039128" cy="3623838"/>
          </a:xfrm>
        </p:spPr>
        <p:txBody>
          <a:bodyPr/>
          <a:lstStyle/>
          <a:p>
            <a:pPr algn="r" rtl="1">
              <a:lnSpc>
                <a:spcPct val="150000"/>
              </a:lnSpc>
              <a:buClr>
                <a:srgbClr val="00D600"/>
              </a:buClr>
              <a:buFont typeface="Wingdings" pitchFamily="2" charset="2"/>
              <a:buChar char="Ã"/>
            </a:pPr>
            <a:r>
              <a:rPr lang="fa-IR" sz="2800" dirty="0" smtClean="0">
                <a:solidFill>
                  <a:srgbClr val="CC3300"/>
                </a:solidFill>
                <a:cs typeface="B Yekan" pitchFamily="2" charset="-78"/>
              </a:rPr>
              <a:t>روش جستجوی عمق اول می تواند برای این کار مفید باشد</a:t>
            </a:r>
            <a:r>
              <a:rPr lang="en-US" sz="2800" dirty="0" smtClean="0">
                <a:solidFill>
                  <a:srgbClr val="CC3300"/>
                </a:solidFill>
                <a:cs typeface="B Yekan" pitchFamily="2" charset="-78"/>
              </a:rPr>
              <a:t>.</a:t>
            </a:r>
            <a:endParaRPr lang="fa-IR" sz="2800" dirty="0" smtClean="0">
              <a:solidFill>
                <a:srgbClr val="CC3300"/>
              </a:solidFill>
              <a:cs typeface="B Yekan" pitchFamily="2" charset="-78"/>
            </a:endParaRPr>
          </a:p>
          <a:p>
            <a:pPr algn="r" rtl="1">
              <a:lnSpc>
                <a:spcPct val="150000"/>
              </a:lnSpc>
              <a:buClr>
                <a:srgbClr val="00D600"/>
              </a:buClr>
              <a:buFont typeface="Wingdings" pitchFamily="2" charset="2"/>
              <a:buChar char="Ã"/>
            </a:pPr>
            <a:r>
              <a:rPr lang="fa-IR" sz="2800" dirty="0" smtClean="0">
                <a:solidFill>
                  <a:srgbClr val="CC3300"/>
                </a:solidFill>
                <a:cs typeface="B Yekan" pitchFamily="2" charset="-78"/>
              </a:rPr>
              <a:t>برای این کار الگوریتم عمق اول باید خاصیت بازگشت به عقب داشته باشد.</a:t>
            </a:r>
          </a:p>
          <a:p>
            <a:pPr algn="r" rtl="1">
              <a:lnSpc>
                <a:spcPct val="150000"/>
              </a:lnSpc>
              <a:buClr>
                <a:srgbClr val="00D600"/>
              </a:buClr>
              <a:buFont typeface="Wingdings" pitchFamily="2" charset="2"/>
              <a:buChar char="Ã"/>
            </a:pPr>
            <a:r>
              <a:rPr lang="fa-IR" sz="2800" dirty="0" smtClean="0">
                <a:solidFill>
                  <a:srgbClr val="CC3300"/>
                </a:solidFill>
                <a:cs typeface="B Yekan" pitchFamily="2" charset="-78"/>
              </a:rPr>
              <a:t>برای داشتن این خاصیت باید اعمال وارون پذیر باشند</a:t>
            </a:r>
            <a:r>
              <a:rPr lang="en-US" sz="2800" dirty="0" smtClean="0">
                <a:solidFill>
                  <a:srgbClr val="CC3300"/>
                </a:solidFill>
                <a:cs typeface="B Yekan" pitchFamily="2" charset="-78"/>
              </a:rPr>
              <a:t>.</a:t>
            </a:r>
          </a:p>
          <a:p>
            <a:pPr>
              <a:lnSpc>
                <a:spcPct val="150000"/>
              </a:lnSpc>
            </a:pPr>
            <a:endParaRPr lang="en-US" sz="2800" dirty="0">
              <a:solidFill>
                <a:srgbClr val="CC3300"/>
              </a:solidFill>
              <a:cs typeface="Homa"/>
            </a:endParaRPr>
          </a:p>
        </p:txBody>
      </p:sp>
      <p:sp>
        <p:nvSpPr>
          <p:cNvPr id="4" name="Slide Number Placeholder 3"/>
          <p:cNvSpPr>
            <a:spLocks noGrp="1"/>
          </p:cNvSpPr>
          <p:nvPr>
            <p:ph type="sldNum" sz="quarter" idx="12"/>
          </p:nvPr>
        </p:nvSpPr>
        <p:spPr/>
        <p:txBody>
          <a:bodyPr/>
          <a:lstStyle/>
          <a:p>
            <a:pPr>
              <a:defRPr/>
            </a:pPr>
            <a:fld id="{CC8C6A35-A332-4980-BBD1-293E029F8536}" type="slidenum">
              <a:rPr lang="fa-IR" smtClean="0"/>
              <a:pPr>
                <a:defRPr/>
              </a:pPr>
              <a:t>56</a:t>
            </a:fld>
            <a:endParaRPr lang="en-US"/>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7851648" cy="1828800"/>
          </a:xfrm>
        </p:spPr>
        <p:txBody>
          <a:bodyPr>
            <a:normAutofit/>
          </a:bodyPr>
          <a:lstStyle/>
          <a:p>
            <a:pPr algn="r" rtl="1"/>
            <a:r>
              <a:rPr lang="fa-IR" sz="3600" dirty="0" smtClean="0">
                <a:solidFill>
                  <a:srgbClr val="0070C0"/>
                </a:solidFill>
                <a:effectLst/>
                <a:cs typeface="B Yekan" pitchFamily="2" charset="-78"/>
              </a:rPr>
              <a:t>جستجوی محلی </a:t>
            </a:r>
            <a:r>
              <a:rPr lang="en-US" sz="3600" dirty="0" smtClean="0">
                <a:solidFill>
                  <a:srgbClr val="0070C0"/>
                </a:solidFill>
                <a:effectLst/>
                <a:cs typeface="B Yekan" pitchFamily="2" charset="-78"/>
              </a:rPr>
              <a:t>Online</a:t>
            </a:r>
            <a:r>
              <a:rPr lang="fa-IR" sz="3600" dirty="0" smtClean="0">
                <a:solidFill>
                  <a:schemeClr val="accent2"/>
                </a:solidFill>
                <a:effectLst/>
                <a:cs typeface="Lotus" pitchFamily="2" charset="-78"/>
              </a:rPr>
              <a:t/>
            </a:r>
            <a:br>
              <a:rPr lang="fa-IR" sz="3600" dirty="0" smtClean="0">
                <a:solidFill>
                  <a:schemeClr val="accent2"/>
                </a:solidFill>
                <a:effectLst/>
                <a:cs typeface="Lotus" pitchFamily="2" charset="-78"/>
              </a:rPr>
            </a:br>
            <a:endParaRPr lang="en-US" sz="3600" dirty="0">
              <a:effectLst/>
            </a:endParaRPr>
          </a:p>
        </p:txBody>
      </p:sp>
      <p:sp>
        <p:nvSpPr>
          <p:cNvPr id="3" name="Subtitle 2"/>
          <p:cNvSpPr>
            <a:spLocks noGrp="1"/>
          </p:cNvSpPr>
          <p:nvPr>
            <p:ph type="subTitle" idx="1"/>
          </p:nvPr>
        </p:nvSpPr>
        <p:spPr>
          <a:xfrm>
            <a:off x="533400" y="1785926"/>
            <a:ext cx="7854696" cy="4357718"/>
          </a:xfrm>
        </p:spPr>
        <p:txBody>
          <a:bodyPr/>
          <a:lstStyle/>
          <a:p>
            <a:pPr algn="r" rtl="1">
              <a:buClr>
                <a:srgbClr val="00D600"/>
              </a:buClr>
              <a:buFont typeface="Wingdings" pitchFamily="2" charset="2"/>
              <a:buChar char="Ø"/>
            </a:pPr>
            <a:r>
              <a:rPr lang="fa-IR" sz="2400" dirty="0" smtClean="0">
                <a:solidFill>
                  <a:srgbClr val="CC3300"/>
                </a:solidFill>
                <a:cs typeface="B Yekan" pitchFamily="2" charset="-78"/>
              </a:rPr>
              <a:t>الگوریتم جستجوی تپه نوردی نوعی جستجوی انلاین است.</a:t>
            </a:r>
          </a:p>
          <a:p>
            <a:pPr algn="r" rtl="1">
              <a:buClr>
                <a:srgbClr val="00D600"/>
              </a:buClr>
              <a:buFont typeface="Wingdings" pitchFamily="2" charset="2"/>
              <a:buChar char="Ø"/>
            </a:pPr>
            <a:r>
              <a:rPr lang="fa-IR" sz="2400" dirty="0" smtClean="0">
                <a:solidFill>
                  <a:srgbClr val="CC3300"/>
                </a:solidFill>
                <a:cs typeface="B Yekan" pitchFamily="2" charset="-78"/>
              </a:rPr>
              <a:t>جستجوی تپه نوردی ساده کارامد نیست </a:t>
            </a:r>
          </a:p>
          <a:p>
            <a:pPr algn="r" rtl="1">
              <a:buClr>
                <a:srgbClr val="00D600"/>
              </a:buClr>
              <a:buFont typeface="Wingdings" pitchFamily="2" charset="2"/>
              <a:buChar char="Ø"/>
            </a:pPr>
            <a:r>
              <a:rPr lang="fa-IR" sz="2400" dirty="0" smtClean="0">
                <a:solidFill>
                  <a:srgbClr val="CC3300"/>
                </a:solidFill>
                <a:cs typeface="B Yekan" pitchFamily="2" charset="-78"/>
              </a:rPr>
              <a:t>شروع مجدد تصادفی را نیز نمی توان بکار برد اما حرکت تصادفی را برای پویش محیط می توان بکار برد.</a:t>
            </a:r>
          </a:p>
          <a:p>
            <a:pPr algn="r" rtl="1">
              <a:buClr>
                <a:srgbClr val="00D600"/>
              </a:buClr>
              <a:buFont typeface="Wingdings" pitchFamily="2" charset="2"/>
              <a:buChar char="Ø"/>
            </a:pPr>
            <a:r>
              <a:rPr lang="fa-IR" sz="2400" dirty="0" smtClean="0">
                <a:solidFill>
                  <a:srgbClr val="CC3300"/>
                </a:solidFill>
                <a:cs typeface="B Yekan" pitchFamily="2" charset="-78"/>
              </a:rPr>
              <a:t>فرایند تصادفی ممکن است بسیار کند شود</a:t>
            </a:r>
          </a:p>
          <a:p>
            <a:pPr rtl="1">
              <a:buClr>
                <a:srgbClr val="00D600"/>
              </a:buClr>
              <a:buFont typeface="Wingdings" pitchFamily="2" charset="2"/>
              <a:buChar char="Ø"/>
            </a:pPr>
            <a:endParaRPr lang="fa-IR" sz="2800" dirty="0" smtClean="0">
              <a:solidFill>
                <a:srgbClr val="CC3300"/>
              </a:solidFill>
              <a:cs typeface="Homa"/>
            </a:endParaRPr>
          </a:p>
          <a:p>
            <a:pPr>
              <a:buClr>
                <a:srgbClr val="00D600"/>
              </a:buClr>
              <a:buFont typeface="Wingdings" pitchFamily="2" charset="2"/>
              <a:buChar char="Ø"/>
            </a:pPr>
            <a:endParaRPr lang="en-US" dirty="0">
              <a:solidFill>
                <a:srgbClr val="CC3300"/>
              </a:solidFill>
              <a:cs typeface="Homa"/>
            </a:endParaRPr>
          </a:p>
        </p:txBody>
      </p:sp>
      <p:sp>
        <p:nvSpPr>
          <p:cNvPr id="4" name="Slide Number Placeholder 3"/>
          <p:cNvSpPr>
            <a:spLocks noGrp="1"/>
          </p:cNvSpPr>
          <p:nvPr>
            <p:ph type="sldNum" sz="quarter" idx="12"/>
          </p:nvPr>
        </p:nvSpPr>
        <p:spPr/>
        <p:txBody>
          <a:bodyPr/>
          <a:lstStyle/>
          <a:p>
            <a:pPr>
              <a:defRPr/>
            </a:pPr>
            <a:fld id="{CC8C6A35-A332-4980-BBD1-293E029F8536}" type="slidenum">
              <a:rPr lang="fa-IR" smtClean="0"/>
              <a:pPr>
                <a:defRPr/>
              </a:pPr>
              <a:t>57</a:t>
            </a:fld>
            <a:endParaRPr lang="en-US"/>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563" y="4514868"/>
            <a:ext cx="75247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642918"/>
            <a:ext cx="7851648" cy="485764"/>
          </a:xfrm>
        </p:spPr>
        <p:txBody>
          <a:bodyPr>
            <a:noAutofit/>
          </a:bodyPr>
          <a:lstStyle/>
          <a:p>
            <a:pPr algn="r" rtl="1"/>
            <a:r>
              <a:rPr lang="fa-IR" sz="3800" dirty="0" smtClean="0">
                <a:solidFill>
                  <a:srgbClr val="0070C0"/>
                </a:solidFill>
                <a:effectLst/>
                <a:cs typeface="B Yekan" pitchFamily="2" charset="-78"/>
              </a:rPr>
              <a:t>یادگیری در جستجوی</a:t>
            </a:r>
            <a:r>
              <a:rPr lang="en-US" sz="3800" dirty="0" smtClean="0">
                <a:solidFill>
                  <a:srgbClr val="0070C0"/>
                </a:solidFill>
                <a:effectLst/>
                <a:cs typeface="B Yekan" pitchFamily="2" charset="-78"/>
              </a:rPr>
              <a:t>Online</a:t>
            </a:r>
            <a:endParaRPr lang="en-US" sz="3800" dirty="0">
              <a:solidFill>
                <a:srgbClr val="0070C0"/>
              </a:solidFill>
              <a:effectLst/>
              <a:cs typeface="B Yekan" pitchFamily="2" charset="-78"/>
            </a:endParaRPr>
          </a:p>
        </p:txBody>
      </p:sp>
      <p:sp>
        <p:nvSpPr>
          <p:cNvPr id="3" name="Subtitle 2"/>
          <p:cNvSpPr>
            <a:spLocks noGrp="1"/>
          </p:cNvSpPr>
          <p:nvPr>
            <p:ph type="subTitle" idx="1"/>
          </p:nvPr>
        </p:nvSpPr>
        <p:spPr>
          <a:xfrm>
            <a:off x="714348" y="1428736"/>
            <a:ext cx="7854696" cy="4214842"/>
          </a:xfrm>
        </p:spPr>
        <p:txBody>
          <a:bodyPr/>
          <a:lstStyle/>
          <a:p>
            <a:pPr algn="r" rtl="1"/>
            <a:r>
              <a:rPr lang="fa-IR" sz="2400" dirty="0" smtClean="0">
                <a:solidFill>
                  <a:srgbClr val="CC3300"/>
                </a:solidFill>
                <a:cs typeface="B Yekan" pitchFamily="2" charset="-78"/>
              </a:rPr>
              <a:t>افزودن حافظه به تپه نوردی موثرتر است.</a:t>
            </a:r>
          </a:p>
          <a:p>
            <a:pPr algn="r" rtl="1"/>
            <a:r>
              <a:rPr lang="fa-IR" sz="2400" dirty="0" smtClean="0">
                <a:solidFill>
                  <a:srgbClr val="CC3300"/>
                </a:solidFill>
                <a:cs typeface="B Yekan" pitchFamily="2" charset="-78"/>
              </a:rPr>
              <a:t>بهتر است عامل بر پایه تخمین هزینه های جاری برای همسایه های خود، بهترین مسیر تا هدف را جستجو کند. این روش </a:t>
            </a:r>
            <a:r>
              <a:rPr lang="en-US" sz="2400" dirty="0" smtClean="0">
                <a:solidFill>
                  <a:srgbClr val="CC3300"/>
                </a:solidFill>
                <a:cs typeface="B Yekan" pitchFamily="2" charset="-78"/>
              </a:rPr>
              <a:t>A*</a:t>
            </a:r>
            <a:r>
              <a:rPr lang="fa-IR" sz="2400" dirty="0" smtClean="0">
                <a:solidFill>
                  <a:srgbClr val="CC3300"/>
                </a:solidFill>
                <a:cs typeface="B Yekan" pitchFamily="2" charset="-78"/>
              </a:rPr>
              <a:t> بلادرنگ یادگیرنده یا </a:t>
            </a:r>
            <a:r>
              <a:rPr lang="en-US" sz="2400" dirty="0" smtClean="0">
                <a:solidFill>
                  <a:srgbClr val="CC3300"/>
                </a:solidFill>
                <a:cs typeface="B Yekan" pitchFamily="2" charset="-78"/>
              </a:rPr>
              <a:t>LRTA*</a:t>
            </a:r>
            <a:r>
              <a:rPr lang="fa-IR" sz="2400" dirty="0" smtClean="0">
                <a:solidFill>
                  <a:srgbClr val="CC3300"/>
                </a:solidFill>
                <a:cs typeface="B Yekan" pitchFamily="2" charset="-78"/>
              </a:rPr>
              <a:t> نامیده می شود.</a:t>
            </a:r>
            <a:endParaRPr lang="en-US" sz="2400" dirty="0" smtClean="0">
              <a:solidFill>
                <a:srgbClr val="CC3300"/>
              </a:solidFill>
              <a:cs typeface="B Yekan" pitchFamily="2" charset="-78"/>
            </a:endParaRPr>
          </a:p>
          <a:p>
            <a:pPr rtl="1"/>
            <a:endParaRPr lang="fa-IR" sz="2400" dirty="0" smtClean="0">
              <a:solidFill>
                <a:srgbClr val="CC3300"/>
              </a:solidFill>
              <a:cs typeface="Homa"/>
            </a:endParaRPr>
          </a:p>
          <a:p>
            <a:pPr rtl="1"/>
            <a:endParaRPr lang="en-US" sz="2400" dirty="0">
              <a:solidFill>
                <a:srgbClr val="CC3300"/>
              </a:solidFill>
              <a:cs typeface="Homa"/>
            </a:endParaRPr>
          </a:p>
        </p:txBody>
      </p:sp>
      <p:sp>
        <p:nvSpPr>
          <p:cNvPr id="4" name="Slide Number Placeholder 3"/>
          <p:cNvSpPr>
            <a:spLocks noGrp="1"/>
          </p:cNvSpPr>
          <p:nvPr>
            <p:ph type="sldNum" sz="quarter" idx="12"/>
          </p:nvPr>
        </p:nvSpPr>
        <p:spPr/>
        <p:txBody>
          <a:bodyPr/>
          <a:lstStyle/>
          <a:p>
            <a:pPr>
              <a:defRPr/>
            </a:pPr>
            <a:fld id="{CC8C6A35-A332-4980-BBD1-293E029F8536}" type="slidenum">
              <a:rPr lang="fa-IR" smtClean="0"/>
              <a:pPr>
                <a:defRPr/>
              </a:pPr>
              <a:t>58</a:t>
            </a:fld>
            <a:endParaRPr lang="en-US"/>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66" y="3286124"/>
            <a:ext cx="5875338" cy="297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59</a:t>
            </a:fld>
            <a:endParaRPr lang="en-US"/>
          </a:p>
        </p:txBody>
      </p:sp>
      <p:pic>
        <p:nvPicPr>
          <p:cNvPr id="6" name="Content Placeholder 5" descr="17.JPG"/>
          <p:cNvPicPr>
            <a:picLocks noGrp="1" noChangeAspect="1"/>
          </p:cNvPicPr>
          <p:nvPr>
            <p:ph idx="4294967295"/>
          </p:nvPr>
        </p:nvPicPr>
        <p:blipFill>
          <a:blip r:embed="rId2">
            <a:clrChange>
              <a:clrFrom>
                <a:srgbClr val="FFFFFF"/>
              </a:clrFrom>
              <a:clrTo>
                <a:srgbClr val="FFFFFF">
                  <a:alpha val="0"/>
                </a:srgbClr>
              </a:clrTo>
            </a:clrChange>
          </a:blip>
          <a:stretch>
            <a:fillRect/>
          </a:stretch>
        </p:blipFill>
        <p:spPr>
          <a:xfrm>
            <a:off x="432631" y="143129"/>
            <a:ext cx="6996889" cy="6714593"/>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3100" dirty="0">
                <a:solidFill>
                  <a:srgbClr val="0070C0"/>
                </a:solidFill>
                <a:cs typeface="B Yekan" pitchFamily="2" charset="-78"/>
              </a:rPr>
              <a:t>امتیاز الگوریتم های جستجوی محلی </a:t>
            </a:r>
            <a:r>
              <a:rPr lang="en-US" dirty="0"/>
              <a:t/>
            </a:r>
            <a:br>
              <a:rPr lang="en-US" dirty="0"/>
            </a:br>
            <a:endParaRPr lang="fa-IR" dirty="0"/>
          </a:p>
        </p:txBody>
      </p:sp>
      <p:sp>
        <p:nvSpPr>
          <p:cNvPr id="3" name="Content Placeholder 2"/>
          <p:cNvSpPr>
            <a:spLocks noGrp="1"/>
          </p:cNvSpPr>
          <p:nvPr>
            <p:ph idx="1"/>
          </p:nvPr>
        </p:nvSpPr>
        <p:spPr>
          <a:xfrm>
            <a:off x="642910" y="1071546"/>
            <a:ext cx="8229600" cy="5357850"/>
          </a:xfrm>
        </p:spPr>
        <p:txBody>
          <a:bodyPr>
            <a:normAutofit/>
          </a:bodyPr>
          <a:lstStyle/>
          <a:p>
            <a:pPr>
              <a:lnSpc>
                <a:spcPct val="150000"/>
              </a:lnSpc>
              <a:buNone/>
            </a:pPr>
            <a:r>
              <a:rPr lang="fa-IR" sz="2000" dirty="0">
                <a:cs typeface="B Yekan" pitchFamily="2" charset="-78"/>
              </a:rPr>
              <a:t>1 ) از حافظه اندکی استفاده می کنند . </a:t>
            </a:r>
            <a:endParaRPr lang="en-US" sz="2000" dirty="0">
              <a:cs typeface="B Yekan" pitchFamily="2" charset="-78"/>
            </a:endParaRPr>
          </a:p>
          <a:p>
            <a:pPr>
              <a:lnSpc>
                <a:spcPct val="150000"/>
              </a:lnSpc>
              <a:buNone/>
            </a:pPr>
            <a:r>
              <a:rPr lang="fa-IR" sz="2000" dirty="0">
                <a:cs typeface="B Yekan" pitchFamily="2" charset="-78"/>
              </a:rPr>
              <a:t>2 ) در فضاهای حالت بزرگ و نامتناهی که الگوریتم  های سیستماتیک مفید نیستند ، جواب های منطقی را پیدا می کند </a:t>
            </a:r>
            <a:r>
              <a:rPr lang="fa-IR" sz="2000" dirty="0" smtClean="0">
                <a:cs typeface="B Yekan" pitchFamily="2" charset="-78"/>
              </a:rPr>
              <a:t>.</a:t>
            </a:r>
          </a:p>
          <a:p>
            <a:pPr>
              <a:lnSpc>
                <a:spcPct val="150000"/>
              </a:lnSpc>
              <a:buNone/>
            </a:pPr>
            <a:endParaRPr lang="en-US" sz="2000" dirty="0">
              <a:cs typeface="B Yekan" pitchFamily="2" charset="-78"/>
            </a:endParaRPr>
          </a:p>
          <a:p>
            <a:r>
              <a:rPr lang="fa-IR" sz="2000" dirty="0">
                <a:cs typeface="B Yekan" pitchFamily="2" charset="-78"/>
              </a:rPr>
              <a:t>الگوریتم های جست و جو محلی علاوه بر یافتن هدف ، برای حل </a:t>
            </a:r>
            <a:r>
              <a:rPr lang="fa-IR" sz="2000" dirty="0">
                <a:solidFill>
                  <a:srgbClr val="FF0000"/>
                </a:solidFill>
                <a:cs typeface="B Yekan" pitchFamily="2" charset="-78"/>
              </a:rPr>
              <a:t>مسئله بهینه سازی </a:t>
            </a:r>
            <a:r>
              <a:rPr lang="fa-IR" sz="2000" dirty="0">
                <a:cs typeface="B Yekan" pitchFamily="2" charset="-78"/>
              </a:rPr>
              <a:t>نیز مفید هستند . در این مسئله ها ، هدف یافتن بهترین حالت بر اساس تابع هدف است .</a:t>
            </a:r>
            <a:endParaRPr lang="en-US" sz="2000" dirty="0">
              <a:cs typeface="B Yekan" pitchFamily="2" charset="-78"/>
            </a:endParaRPr>
          </a:p>
          <a:p>
            <a:r>
              <a:rPr lang="fa-IR" sz="2200" dirty="0">
                <a:cs typeface="B Yekan" pitchFamily="2" charset="-78"/>
              </a:rPr>
              <a:t>برای درک جست و جوی محلی ، </a:t>
            </a:r>
            <a:r>
              <a:rPr lang="fa-IR" sz="2200" dirty="0">
                <a:solidFill>
                  <a:srgbClr val="FF0000"/>
                </a:solidFill>
                <a:cs typeface="B Yekan" pitchFamily="2" charset="-78"/>
              </a:rPr>
              <a:t>دور نمای فضای حالت </a:t>
            </a:r>
            <a:r>
              <a:rPr lang="fa-IR" sz="2200" dirty="0">
                <a:cs typeface="B Yekan" pitchFamily="2" charset="-78"/>
              </a:rPr>
              <a:t>را در نظر می گیریم . دور نما هم داری مکان  و هم دارای ارتفاع است . مکان با حالت تعریف می شود و ارتفاع توسط تابع هزینه ابتکاری یا تابع هدف تعریف </a:t>
            </a:r>
            <a:r>
              <a:rPr lang="fa-IR" sz="2200" dirty="0" smtClean="0">
                <a:cs typeface="B Yekan" pitchFamily="2" charset="-78"/>
              </a:rPr>
              <a:t>می </a:t>
            </a:r>
            <a:r>
              <a:rPr lang="fa-IR" sz="2200" dirty="0">
                <a:cs typeface="B Yekan" pitchFamily="2" charset="-78"/>
              </a:rPr>
              <a:t>شود . اگر </a:t>
            </a:r>
            <a:r>
              <a:rPr lang="fa-IR" sz="2200" dirty="0">
                <a:solidFill>
                  <a:srgbClr val="00B050"/>
                </a:solidFill>
                <a:cs typeface="B Yekan" pitchFamily="2" charset="-78"/>
              </a:rPr>
              <a:t>ارتفاع متناظر با هزینه </a:t>
            </a:r>
            <a:r>
              <a:rPr lang="fa-IR" sz="2200" dirty="0">
                <a:cs typeface="B Yekan" pitchFamily="2" charset="-78"/>
              </a:rPr>
              <a:t>باشد . هدف رسیدن به پایین ترین دره ، یا </a:t>
            </a:r>
            <a:r>
              <a:rPr lang="fa-IR" sz="2200" dirty="0">
                <a:solidFill>
                  <a:srgbClr val="FF0000"/>
                </a:solidFill>
                <a:cs typeface="B Yekan" pitchFamily="2" charset="-78"/>
              </a:rPr>
              <a:t>مینیمم</a:t>
            </a:r>
            <a:r>
              <a:rPr lang="fa-IR" sz="2200" dirty="0">
                <a:cs typeface="B Yekan" pitchFamily="2" charset="-78"/>
              </a:rPr>
              <a:t>  </a:t>
            </a:r>
            <a:r>
              <a:rPr lang="fa-IR" sz="2200" dirty="0">
                <a:solidFill>
                  <a:srgbClr val="FF0000"/>
                </a:solidFill>
                <a:cs typeface="B Yekan" pitchFamily="2" charset="-78"/>
              </a:rPr>
              <a:t>سراسری</a:t>
            </a:r>
            <a:r>
              <a:rPr lang="fa-IR" sz="2200" dirty="0">
                <a:cs typeface="B Yekan" pitchFamily="2" charset="-78"/>
              </a:rPr>
              <a:t> است . اگر </a:t>
            </a:r>
            <a:r>
              <a:rPr lang="fa-IR" sz="2200" dirty="0">
                <a:solidFill>
                  <a:srgbClr val="00B050"/>
                </a:solidFill>
                <a:cs typeface="B Yekan" pitchFamily="2" charset="-78"/>
              </a:rPr>
              <a:t>ارتفاع متناظر با تابع هدف </a:t>
            </a:r>
            <a:r>
              <a:rPr lang="fa-IR" sz="2200" dirty="0">
                <a:cs typeface="B Yekan" pitchFamily="2" charset="-78"/>
              </a:rPr>
              <a:t>باشد . آنگاه هدف یافتن بلندترین قله یا </a:t>
            </a:r>
            <a:r>
              <a:rPr lang="fa-IR" sz="2200" dirty="0">
                <a:solidFill>
                  <a:srgbClr val="FF0000"/>
                </a:solidFill>
                <a:cs typeface="B Yekan" pitchFamily="2" charset="-78"/>
              </a:rPr>
              <a:t>ماکزیمم سراسری </a:t>
            </a:r>
            <a:r>
              <a:rPr lang="fa-IR" sz="2200" dirty="0">
                <a:cs typeface="B Yekan" pitchFamily="2" charset="-78"/>
              </a:rPr>
              <a:t>است .</a:t>
            </a:r>
            <a:endParaRPr lang="en-US" sz="2200" dirty="0">
              <a:cs typeface="B Yekan" pitchFamily="2" charset="-78"/>
            </a:endParaRPr>
          </a:p>
          <a:p>
            <a:endParaRPr lang="fa-IR"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60</a:t>
            </a:fld>
            <a:endParaRPr lang="en-US"/>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70C0"/>
                </a:solidFill>
                <a:cs typeface="B Yekan" pitchFamily="2" charset="-78"/>
              </a:rPr>
              <a:t>نمونه سوالات</a:t>
            </a:r>
            <a:endParaRPr lang="fa-IR" dirty="0">
              <a:solidFill>
                <a:srgbClr val="0070C0"/>
              </a:solidFill>
              <a:cs typeface="B Yekan" pitchFamily="2" charset="-78"/>
            </a:endParaRPr>
          </a:p>
        </p:txBody>
      </p:sp>
      <p:sp>
        <p:nvSpPr>
          <p:cNvPr id="3" name="Content Placeholder 2"/>
          <p:cNvSpPr>
            <a:spLocks noGrp="1"/>
          </p:cNvSpPr>
          <p:nvPr>
            <p:ph idx="1"/>
          </p:nvPr>
        </p:nvSpPr>
        <p:spPr>
          <a:xfrm>
            <a:off x="285720" y="1214422"/>
            <a:ext cx="8572560" cy="4911741"/>
          </a:xfrm>
        </p:spPr>
        <p:txBody>
          <a:bodyPr>
            <a:normAutofit fontScale="70000" lnSpcReduction="20000"/>
          </a:bodyPr>
          <a:lstStyle/>
          <a:p>
            <a:pPr>
              <a:buNone/>
            </a:pPr>
            <a:r>
              <a:rPr lang="fa-IR" sz="2900" dirty="0" smtClean="0">
                <a:cs typeface="B Yekan" pitchFamily="2" charset="-78"/>
              </a:rPr>
              <a:t>در مسئله 8 وزیر کدام موثرتر است؟</a:t>
            </a:r>
            <a:endParaRPr lang="en-US" sz="2900" dirty="0" smtClean="0">
              <a:cs typeface="B Yekan" pitchFamily="2" charset="-78"/>
            </a:endParaRPr>
          </a:p>
          <a:p>
            <a:pPr lvl="0">
              <a:buNone/>
            </a:pPr>
            <a:r>
              <a:rPr lang="fa-IR" sz="2900" dirty="0" smtClean="0">
                <a:cs typeface="B Yekan" pitchFamily="2" charset="-78"/>
              </a:rPr>
              <a:t>1. تپه نوردی (ساده)ب حرکات کناره ای                 2. تپه نوردی اتفاقی</a:t>
            </a:r>
            <a:endParaRPr lang="en-US" sz="2900" dirty="0" smtClean="0">
              <a:cs typeface="B Yekan" pitchFamily="2" charset="-78"/>
            </a:endParaRPr>
          </a:p>
          <a:p>
            <a:pPr lvl="0">
              <a:buNone/>
            </a:pPr>
            <a:r>
              <a:rPr lang="fa-IR" sz="2900" dirty="0" smtClean="0">
                <a:cs typeface="B Yekan" pitchFamily="2" charset="-78"/>
              </a:rPr>
              <a:t>3 . تپه نوردی اولین گزینه                             4. تپه نوردی با شروع مجدد اتفاقی</a:t>
            </a:r>
          </a:p>
          <a:p>
            <a:pPr lvl="0">
              <a:buNone/>
            </a:pPr>
            <a:endParaRPr lang="en-US" sz="2900" dirty="0" smtClean="0">
              <a:cs typeface="B Yekan" pitchFamily="2" charset="-78"/>
            </a:endParaRPr>
          </a:p>
          <a:p>
            <a:pPr>
              <a:buNone/>
            </a:pPr>
            <a:r>
              <a:rPr lang="fa-IR" sz="2900" dirty="0" smtClean="0">
                <a:cs typeface="B Yekan" pitchFamily="2" charset="-78"/>
              </a:rPr>
              <a:t>برای حل مسئله 8 وزیر به روش ژنتیک کدام تابع برازش مناسب تر است؟</a:t>
            </a:r>
            <a:endParaRPr lang="en-US" sz="2900" dirty="0" smtClean="0">
              <a:cs typeface="B Yekan" pitchFamily="2" charset="-78"/>
            </a:endParaRPr>
          </a:p>
          <a:p>
            <a:pPr lvl="0">
              <a:buNone/>
            </a:pPr>
            <a:r>
              <a:rPr lang="fa-IR" sz="2900" dirty="0" smtClean="0">
                <a:cs typeface="B Yekan" pitchFamily="2" charset="-78"/>
              </a:rPr>
              <a:t>     1 . میانگین تعداد وزیرها در هر سطر و ستون</a:t>
            </a:r>
          </a:p>
          <a:p>
            <a:pPr lvl="0">
              <a:buNone/>
            </a:pPr>
            <a:r>
              <a:rPr lang="fa-IR" sz="2900" dirty="0" smtClean="0">
                <a:cs typeface="B Yekan" pitchFamily="2" charset="-78"/>
              </a:rPr>
              <a:t>     2 . میانگین تعداد وزیرها در هر وضعیت قطری</a:t>
            </a:r>
            <a:endParaRPr lang="en-US" sz="2900" dirty="0" smtClean="0">
              <a:cs typeface="B Yekan" pitchFamily="2" charset="-78"/>
            </a:endParaRPr>
          </a:p>
          <a:p>
            <a:pPr lvl="0">
              <a:buNone/>
            </a:pPr>
            <a:r>
              <a:rPr lang="fa-IR" sz="2900" dirty="0" smtClean="0">
                <a:cs typeface="B Yekan" pitchFamily="2" charset="-78"/>
              </a:rPr>
              <a:t>     3 . تعداد جفت وزیرهایی که یکدیگر را تهدید نمی کنند.     </a:t>
            </a:r>
          </a:p>
          <a:p>
            <a:pPr lvl="0">
              <a:buNone/>
            </a:pPr>
            <a:r>
              <a:rPr lang="fa-IR" sz="2900" dirty="0" smtClean="0">
                <a:cs typeface="B Yekan" pitchFamily="2" charset="-78"/>
              </a:rPr>
              <a:t>     4. مجموع فواصل مانهاتان جفت وزیرها</a:t>
            </a:r>
            <a:endParaRPr lang="en-US" sz="2900" dirty="0" smtClean="0">
              <a:cs typeface="B Yekan" pitchFamily="2" charset="-78"/>
            </a:endParaRPr>
          </a:p>
          <a:p>
            <a:pPr>
              <a:buNone/>
            </a:pPr>
            <a:r>
              <a:rPr lang="fa-IR" sz="2900" dirty="0" smtClean="0">
                <a:cs typeface="B Yekan" pitchFamily="2" charset="-78"/>
              </a:rPr>
              <a:t> </a:t>
            </a:r>
          </a:p>
          <a:p>
            <a:pPr>
              <a:buNone/>
            </a:pPr>
            <a:endParaRPr lang="en-US" sz="2900" dirty="0" smtClean="0">
              <a:cs typeface="B Yekan" pitchFamily="2" charset="-78"/>
            </a:endParaRPr>
          </a:p>
          <a:p>
            <a:pPr>
              <a:buNone/>
            </a:pPr>
            <a:r>
              <a:rPr lang="fa-IR" sz="2900" dirty="0" smtClean="0">
                <a:cs typeface="B Yekan" pitchFamily="2" charset="-78"/>
              </a:rPr>
              <a:t>کدامیک از الگوریتم های زیر، جستجوی تپه نوردی اتفاقی است که از جهش و پیوند برای ایجاد حالت های جدید استفاده می کند؟</a:t>
            </a:r>
            <a:endParaRPr lang="en-US" sz="2900" dirty="0" smtClean="0">
              <a:cs typeface="B Yekan" pitchFamily="2" charset="-78"/>
            </a:endParaRPr>
          </a:p>
          <a:p>
            <a:pPr>
              <a:buNone/>
            </a:pPr>
            <a:r>
              <a:rPr lang="fa-IR" sz="2900" dirty="0" smtClean="0">
                <a:cs typeface="B Yekan" pitchFamily="2" charset="-78"/>
              </a:rPr>
              <a:t> </a:t>
            </a:r>
            <a:endParaRPr lang="en-US" sz="2900" dirty="0" smtClean="0">
              <a:cs typeface="B Yekan" pitchFamily="2" charset="-78"/>
            </a:endParaRPr>
          </a:p>
          <a:p>
            <a:pPr>
              <a:buNone/>
            </a:pPr>
            <a:r>
              <a:rPr lang="fa-IR" sz="2900" dirty="0" smtClean="0">
                <a:cs typeface="B Yekan" pitchFamily="2" charset="-78"/>
              </a:rPr>
              <a:t>الف . </a:t>
            </a:r>
            <a:r>
              <a:rPr lang="en-US" sz="2900" dirty="0" smtClean="0">
                <a:cs typeface="B Yekan" pitchFamily="2" charset="-78"/>
              </a:rPr>
              <a:t>              RBFS</a:t>
            </a:r>
            <a:r>
              <a:rPr lang="fa-IR" sz="2900" dirty="0" smtClean="0">
                <a:cs typeface="B Yekan" pitchFamily="2" charset="-78"/>
              </a:rPr>
              <a:t>ب .</a:t>
            </a:r>
            <a:r>
              <a:rPr lang="en-US" sz="2900" dirty="0" smtClean="0">
                <a:cs typeface="B Yekan" pitchFamily="2" charset="-78"/>
              </a:rPr>
              <a:t>SMA*</a:t>
            </a:r>
            <a:r>
              <a:rPr lang="fa-IR" sz="2900" dirty="0" smtClean="0">
                <a:cs typeface="B Yekan" pitchFamily="2" charset="-78"/>
              </a:rPr>
              <a:t>            ج . الگوریتم ژنتیک              د . حریصانه</a:t>
            </a:r>
            <a:endParaRPr lang="en-US" sz="2900" dirty="0" smtClean="0">
              <a:cs typeface="B Yekan" pitchFamily="2" charset="-78"/>
            </a:endParaRPr>
          </a:p>
          <a:p>
            <a:pPr>
              <a:buNone/>
            </a:pPr>
            <a:r>
              <a:rPr lang="fa-IR" dirty="0" smtClean="0"/>
              <a:t> </a:t>
            </a:r>
            <a:endParaRPr lang="en-US" dirty="0" smtClean="0"/>
          </a:p>
        </p:txBody>
      </p:sp>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61</a:t>
            </a:fld>
            <a:endParaRPr 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70C0"/>
                </a:solidFill>
                <a:cs typeface="B Yekan" pitchFamily="2" charset="-78"/>
              </a:rPr>
              <a:t>نمونه سوالات</a:t>
            </a:r>
            <a:endParaRPr lang="fa-IR" dirty="0"/>
          </a:p>
        </p:txBody>
      </p:sp>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62</a:t>
            </a:fld>
            <a:endParaRPr lang="en-US"/>
          </a:p>
        </p:txBody>
      </p:sp>
      <p:sp>
        <p:nvSpPr>
          <p:cNvPr id="34817" name="Rectangle 1"/>
          <p:cNvSpPr>
            <a:spLocks noGrp="1" noChangeArrowheads="1"/>
          </p:cNvSpPr>
          <p:nvPr>
            <p:ph idx="1"/>
          </p:nvPr>
        </p:nvSpPr>
        <p:spPr bwMode="auto">
          <a:xfrm>
            <a:off x="571472" y="1357313"/>
            <a:ext cx="8115329"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eaLnBrk="1" fontAlgn="base" hangingPunct="1">
              <a:spcBef>
                <a:spcPct val="0"/>
              </a:spcBef>
              <a:spcAft>
                <a:spcPct val="0"/>
              </a:spcAft>
              <a:buFontTx/>
              <a:buNone/>
            </a:pPr>
            <a:r>
              <a:rPr lang="fa-IR" sz="2000" dirty="0" smtClean="0">
                <a:latin typeface="Calibri" pitchFamily="34" charset="0"/>
                <a:ea typeface="Calibri" pitchFamily="34" charset="0"/>
                <a:cs typeface="B Yekan" pitchFamily="2" charset="-78"/>
              </a:rPr>
              <a:t>کدام گزاره ها عموما در مورد الگوریتم های جستجوی محلی صحیح است؟</a:t>
            </a:r>
            <a:endParaRPr lang="en-US" sz="2000" dirty="0" smtClean="0">
              <a:latin typeface="Calibri" pitchFamily="34" charset="0"/>
              <a:ea typeface="Calibri" pitchFamily="34" charset="0"/>
              <a:cs typeface="B Yekan" pitchFamily="2" charset="-78"/>
            </a:endParaRPr>
          </a:p>
          <a:p>
            <a:pPr marL="0" indent="0" eaLnBrk="0" fontAlgn="base" hangingPunct="0">
              <a:spcBef>
                <a:spcPct val="0"/>
              </a:spcBef>
              <a:spcAft>
                <a:spcPct val="0"/>
              </a:spcAft>
              <a:buFontTx/>
              <a:buChar char="•"/>
            </a:pPr>
            <a:r>
              <a:rPr lang="fa-IR" sz="2000" dirty="0" smtClean="0">
                <a:latin typeface="Calibri" pitchFamily="34" charset="0"/>
                <a:ea typeface="Calibri" pitchFamily="34" charset="0"/>
                <a:cs typeface="B Yekan" pitchFamily="2" charset="-78"/>
              </a:rPr>
              <a:t>مسرهایی که توسط جستجو دنبال می شود نگهداری می شوند.</a:t>
            </a:r>
            <a:endParaRPr lang="en-US" sz="2000" dirty="0" smtClean="0">
              <a:latin typeface="Calibri" pitchFamily="34" charset="0"/>
              <a:ea typeface="Calibri" pitchFamily="34" charset="0"/>
              <a:cs typeface="B Yekan" pitchFamily="2" charset="-78"/>
            </a:endParaRPr>
          </a:p>
          <a:p>
            <a:pPr marL="0" indent="0" eaLnBrk="0" fontAlgn="base" hangingPunct="0">
              <a:spcBef>
                <a:spcPct val="0"/>
              </a:spcBef>
              <a:spcAft>
                <a:spcPct val="0"/>
              </a:spcAft>
              <a:buFontTx/>
              <a:buChar char="•"/>
            </a:pPr>
            <a:r>
              <a:rPr lang="fa-IR" sz="2000" dirty="0" smtClean="0">
                <a:latin typeface="Calibri" pitchFamily="34" charset="0"/>
                <a:ea typeface="Calibri" pitchFamily="34" charset="0"/>
                <a:cs typeface="B Yekan" pitchFamily="2" charset="-78"/>
              </a:rPr>
              <a:t>نظام مند هستند.</a:t>
            </a:r>
            <a:endParaRPr lang="en-US" sz="2000" dirty="0" smtClean="0">
              <a:latin typeface="Calibri" pitchFamily="34" charset="0"/>
              <a:ea typeface="Calibri" pitchFamily="34" charset="0"/>
              <a:cs typeface="B Yekan" pitchFamily="2" charset="-78"/>
            </a:endParaRPr>
          </a:p>
          <a:p>
            <a:pPr marL="0" indent="0" eaLnBrk="0" fontAlgn="base" hangingPunct="0">
              <a:spcBef>
                <a:spcPct val="0"/>
              </a:spcBef>
              <a:spcAft>
                <a:spcPct val="0"/>
              </a:spcAft>
              <a:buFontTx/>
              <a:buChar char="•"/>
            </a:pPr>
            <a:r>
              <a:rPr lang="fa-IR" sz="2000" dirty="0" smtClean="0">
                <a:latin typeface="Calibri" pitchFamily="34" charset="0"/>
                <a:ea typeface="Calibri" pitchFamily="34" charset="0"/>
                <a:cs typeface="B Yekan" pitchFamily="2" charset="-78"/>
              </a:rPr>
              <a:t>از حافظه کمی استفاده می کنند.</a:t>
            </a:r>
            <a:endParaRPr lang="en-US" sz="2000" dirty="0" smtClean="0">
              <a:latin typeface="Calibri" pitchFamily="34" charset="0"/>
              <a:ea typeface="Calibri" pitchFamily="34" charset="0"/>
              <a:cs typeface="B Yekan" pitchFamily="2" charset="-78"/>
            </a:endParaRPr>
          </a:p>
          <a:p>
            <a:pPr marL="0" indent="0" eaLnBrk="0" fontAlgn="base" hangingPunct="0">
              <a:spcBef>
                <a:spcPct val="0"/>
              </a:spcBef>
              <a:spcAft>
                <a:spcPct val="0"/>
              </a:spcAft>
              <a:buFontTx/>
              <a:buChar char="•"/>
            </a:pPr>
            <a:r>
              <a:rPr lang="fa-IR" sz="2000" dirty="0" smtClean="0">
                <a:latin typeface="Calibri" pitchFamily="34" charset="0"/>
                <a:ea typeface="Calibri" pitchFamily="34" charset="0"/>
                <a:cs typeface="B Yekan" pitchFamily="2" charset="-78"/>
              </a:rPr>
              <a:t>در فضاهای حالت بزرگ یا نامتناهی اغلب می توانند راه حل معقولی بیابند.</a:t>
            </a:r>
            <a:endParaRPr lang="en-US" sz="2000" dirty="0" smtClean="0">
              <a:latin typeface="Calibri" pitchFamily="34" charset="0"/>
              <a:ea typeface="Calibri" pitchFamily="34" charset="0"/>
              <a:cs typeface="B Yekan"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Yekan" pitchFamily="2" charset="-78"/>
              </a:rPr>
              <a:t>آزمون هدف در آنها وجود ندارد.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Yekan" pitchFamily="2" charset="-78"/>
              </a:rPr>
              <a:t>الف .3،4             ب . 4،5             ج . 3،4،5             د. همگی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Calibri" pitchFamily="34" charset="0"/>
              <a:ea typeface="Calibri" pitchFamily="34" charset="0"/>
              <a:cs typeface="B Yekan" pitchFamily="2" charset="-78"/>
            </a:endParaRPr>
          </a:p>
          <a:p>
            <a:pPr>
              <a:buNone/>
            </a:pPr>
            <a:r>
              <a:rPr lang="fa-IR" sz="2000" dirty="0" smtClean="0">
                <a:cs typeface="B Yekan" pitchFamily="2" charset="-78"/>
              </a:rPr>
              <a:t>کدامیک جزء جستجوهای محلی نمی باشد؟ </a:t>
            </a:r>
            <a:endParaRPr lang="en-US" sz="2000" dirty="0" smtClean="0">
              <a:cs typeface="B Yekan" pitchFamily="2" charset="-78"/>
            </a:endParaRPr>
          </a:p>
          <a:p>
            <a:pPr>
              <a:buNone/>
            </a:pPr>
            <a:r>
              <a:rPr lang="fa-IR" sz="2000" dirty="0" smtClean="0">
                <a:cs typeface="B Yekan" pitchFamily="2" charset="-78"/>
              </a:rPr>
              <a:t>الف . تپه نوردی                    ب. سخت سازی شبیه سازی شده (</a:t>
            </a:r>
            <a:r>
              <a:rPr lang="en-US" sz="2000" dirty="0" smtClean="0">
                <a:cs typeface="B Yekan" pitchFamily="2" charset="-78"/>
              </a:rPr>
              <a:t>Simulated </a:t>
            </a:r>
            <a:r>
              <a:rPr lang="en-US" sz="2000" dirty="0" err="1" smtClean="0">
                <a:cs typeface="B Yekan" pitchFamily="2" charset="-78"/>
              </a:rPr>
              <a:t>Annealin</a:t>
            </a:r>
            <a:r>
              <a:rPr lang="fa-IR" sz="2000" dirty="0" smtClean="0">
                <a:cs typeface="B Yekan" pitchFamily="2" charset="-78"/>
              </a:rPr>
              <a:t>)              </a:t>
            </a:r>
            <a:endParaRPr lang="en-US" sz="2000" dirty="0" smtClean="0">
              <a:cs typeface="B Yekan" pitchFamily="2" charset="-78"/>
            </a:endParaRPr>
          </a:p>
          <a:p>
            <a:pPr>
              <a:buNone/>
            </a:pPr>
            <a:r>
              <a:rPr lang="fa-IR" sz="2000" dirty="0" smtClean="0">
                <a:cs typeface="B Yekan" pitchFamily="2" charset="-78"/>
              </a:rPr>
              <a:t>ج . الگوریتم ژنتیک              د . </a:t>
            </a:r>
            <a:r>
              <a:rPr lang="en-US" sz="2000" dirty="0" smtClean="0">
                <a:cs typeface="B Yekan" pitchFamily="2" charset="-78"/>
              </a:rPr>
              <a:t>RBFS</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a:p>
            <a:pPr>
              <a:buNone/>
            </a:pPr>
            <a:r>
              <a:rPr lang="fa-IR" sz="2000" dirty="0" smtClean="0">
                <a:cs typeface="B Yekan" pitchFamily="2" charset="-78"/>
              </a:rPr>
              <a:t>مقدار تابع برازش برای فرد (کروموزوم) </a:t>
            </a:r>
            <a:r>
              <a:rPr lang="en-US" sz="2000" dirty="0" smtClean="0">
                <a:cs typeface="B Yekan" pitchFamily="2" charset="-78"/>
              </a:rPr>
              <a:t>32543213</a:t>
            </a:r>
            <a:r>
              <a:rPr lang="fa-IR" sz="2000" dirty="0" smtClean="0">
                <a:cs typeface="B Yekan" pitchFamily="2" charset="-78"/>
              </a:rPr>
              <a:t> کدام است؟ (در مسئله 8 وزیر)</a:t>
            </a:r>
            <a:endParaRPr lang="en-US" sz="2000" dirty="0" smtClean="0">
              <a:cs typeface="B Yekan" pitchFamily="2" charset="-78"/>
            </a:endParaRPr>
          </a:p>
          <a:p>
            <a:pPr>
              <a:buNone/>
            </a:pPr>
            <a:r>
              <a:rPr lang="fa-IR" sz="2000" dirty="0" smtClean="0">
                <a:cs typeface="B Yekan" pitchFamily="2" charset="-78"/>
              </a:rPr>
              <a:t>الف . 20            ب . 11             ج . 23             د . 24</a:t>
            </a:r>
            <a:endParaRPr lang="en-US" sz="2000" dirty="0" smtClean="0">
              <a:cs typeface="B Yeka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70C0"/>
                </a:solidFill>
                <a:cs typeface="B Yekan" pitchFamily="2" charset="-78"/>
              </a:rPr>
              <a:t>نمونه سوالات</a:t>
            </a:r>
            <a:endParaRPr lang="fa-IR" dirty="0"/>
          </a:p>
        </p:txBody>
      </p:sp>
      <p:sp>
        <p:nvSpPr>
          <p:cNvPr id="3" name="Content Placeholder 2"/>
          <p:cNvSpPr>
            <a:spLocks noGrp="1"/>
          </p:cNvSpPr>
          <p:nvPr>
            <p:ph idx="1"/>
          </p:nvPr>
        </p:nvSpPr>
        <p:spPr>
          <a:xfrm>
            <a:off x="457200" y="1285860"/>
            <a:ext cx="8229600" cy="5357850"/>
          </a:xfrm>
        </p:spPr>
        <p:txBody>
          <a:bodyPr>
            <a:normAutofit/>
          </a:bodyPr>
          <a:lstStyle/>
          <a:p>
            <a:pPr>
              <a:buNone/>
            </a:pPr>
            <a:r>
              <a:rPr lang="fa-IR" sz="2000" dirty="0" smtClean="0">
                <a:cs typeface="B Yekan" pitchFamily="2" charset="-78"/>
              </a:rPr>
              <a:t>اگر جمعیت اولیه در الگوریتم ژنتیک حاوی 4 فرد (کروموزوم) باشد و مقدار تابع برازش برای آنها به ترتیب 8،2،6 و4 باشد احتمال انتخاب افراد به ترتیب کدام است؟</a:t>
            </a:r>
            <a:endParaRPr lang="en-US" sz="2000" dirty="0" smtClean="0">
              <a:cs typeface="B Yekan" pitchFamily="2" charset="-78"/>
            </a:endParaRPr>
          </a:p>
          <a:p>
            <a:pPr>
              <a:buNone/>
            </a:pPr>
            <a:r>
              <a:rPr lang="fa-IR" sz="2000" dirty="0" smtClean="0">
                <a:cs typeface="B Yekan" pitchFamily="2" charset="-78"/>
              </a:rPr>
              <a:t>الف . </a:t>
            </a:r>
            <a:r>
              <a:rPr lang="fa-IR" sz="2000" dirty="0">
                <a:cs typeface="B Yekan" pitchFamily="2" charset="-78"/>
              </a:rPr>
              <a:t>3</a:t>
            </a:r>
            <a:r>
              <a:rPr lang="fa-IR" sz="2000" dirty="0" smtClean="0">
                <a:cs typeface="B Yekan" pitchFamily="2" charset="-78"/>
              </a:rPr>
              <a:t>0</a:t>
            </a:r>
            <a:r>
              <a:rPr lang="fa-IR" sz="2000" smtClean="0">
                <a:cs typeface="B Yekan" pitchFamily="2" charset="-78"/>
              </a:rPr>
              <a:t>%، </a:t>
            </a:r>
            <a:r>
              <a:rPr lang="fa-IR" sz="2000" smtClean="0">
                <a:cs typeface="B Yekan" pitchFamily="2" charset="-78"/>
              </a:rPr>
              <a:t>10</a:t>
            </a:r>
            <a:r>
              <a:rPr lang="fa-IR" sz="2000" smtClean="0">
                <a:cs typeface="B Yekan" pitchFamily="2" charset="-78"/>
              </a:rPr>
              <a:t>%، </a:t>
            </a:r>
            <a:r>
              <a:rPr lang="fa-IR" sz="2000" smtClean="0">
                <a:cs typeface="B Yekan" pitchFamily="2" charset="-78"/>
              </a:rPr>
              <a:t>40</a:t>
            </a:r>
            <a:r>
              <a:rPr lang="fa-IR" sz="2000" smtClean="0">
                <a:cs typeface="B Yekan" pitchFamily="2" charset="-78"/>
              </a:rPr>
              <a:t>%، </a:t>
            </a:r>
            <a:r>
              <a:rPr lang="fa-IR" sz="2000" smtClean="0">
                <a:cs typeface="B Yekan" pitchFamily="2" charset="-78"/>
              </a:rPr>
              <a:t>20</a:t>
            </a:r>
            <a:r>
              <a:rPr lang="fa-IR" sz="2000" dirty="0" smtClean="0">
                <a:cs typeface="B Yekan" pitchFamily="2" charset="-78"/>
              </a:rPr>
              <a:t>%                          ب . 20%، 30%، 40% ،40%</a:t>
            </a:r>
            <a:endParaRPr lang="en-US" sz="2000" dirty="0" smtClean="0">
              <a:cs typeface="B Yekan" pitchFamily="2" charset="-78"/>
            </a:endParaRPr>
          </a:p>
          <a:p>
            <a:pPr>
              <a:buNone/>
            </a:pPr>
            <a:r>
              <a:rPr lang="fa-IR" sz="2000" dirty="0" smtClean="0">
                <a:cs typeface="B Yekan" pitchFamily="2" charset="-78"/>
              </a:rPr>
              <a:t>ج . 25%، 25%، 25%، 25%                             د . 10%، 10%، 10%، 10%  </a:t>
            </a:r>
          </a:p>
          <a:p>
            <a:endParaRPr lang="fa-IR" sz="2000" dirty="0" smtClean="0">
              <a:cs typeface="B Yekan" pitchFamily="2" charset="-78"/>
            </a:endParaRPr>
          </a:p>
          <a:p>
            <a:pPr>
              <a:buNone/>
            </a:pPr>
            <a:r>
              <a:rPr lang="fa-IR" sz="2000" dirty="0" smtClean="0">
                <a:cs typeface="B Yekan" pitchFamily="2" charset="-78"/>
              </a:rPr>
              <a:t>الگوریتم های جستجوی محلی برای حل کدام مسئله مناسب نمی باشد؟</a:t>
            </a:r>
            <a:endParaRPr lang="en-US" sz="2000" dirty="0" smtClean="0">
              <a:cs typeface="B Yekan" pitchFamily="2" charset="-78"/>
            </a:endParaRPr>
          </a:p>
          <a:p>
            <a:pPr>
              <a:buNone/>
            </a:pPr>
            <a:r>
              <a:rPr lang="fa-IR" sz="2000" dirty="0" smtClean="0">
                <a:cs typeface="B Yekan" pitchFamily="2" charset="-78"/>
              </a:rPr>
              <a:t>   الف . مسئله </a:t>
            </a:r>
            <a:r>
              <a:rPr lang="en-US" sz="2000" dirty="0" smtClean="0">
                <a:cs typeface="B Yekan" pitchFamily="2" charset="-78"/>
              </a:rPr>
              <a:t>n</a:t>
            </a:r>
            <a:r>
              <a:rPr lang="fa-IR" sz="2000" dirty="0" smtClean="0">
                <a:cs typeface="B Yekan" pitchFamily="2" charset="-78"/>
              </a:rPr>
              <a:t> وزیر                                                    </a:t>
            </a:r>
          </a:p>
          <a:p>
            <a:pPr>
              <a:buNone/>
            </a:pPr>
            <a:r>
              <a:rPr lang="fa-IR" sz="2000" dirty="0" smtClean="0">
                <a:cs typeface="B Yekan" pitchFamily="2" charset="-78"/>
              </a:rPr>
              <a:t>   ب . چیدمان دستگاه های کارخانه   </a:t>
            </a:r>
            <a:endParaRPr lang="en-US" sz="2000" dirty="0" smtClean="0">
              <a:cs typeface="B Yekan" pitchFamily="2" charset="-78"/>
            </a:endParaRPr>
          </a:p>
          <a:p>
            <a:pPr>
              <a:buNone/>
            </a:pPr>
            <a:r>
              <a:rPr lang="fa-IR" sz="2000" dirty="0" smtClean="0">
                <a:cs typeface="B Yekan" pitchFamily="2" charset="-78"/>
              </a:rPr>
              <a:t>   ج . به دست آوردن مسیر بهینه برای رسیدن به شهر بخارست.      </a:t>
            </a:r>
          </a:p>
          <a:p>
            <a:pPr>
              <a:buNone/>
            </a:pPr>
            <a:r>
              <a:rPr lang="fa-IR" sz="2000" dirty="0" smtClean="0">
                <a:cs typeface="B Yekan" pitchFamily="2" charset="-78"/>
              </a:rPr>
              <a:t>   د . مدارهای مجتمع </a:t>
            </a:r>
            <a:endParaRPr lang="en-US" sz="2000" dirty="0" smtClean="0">
              <a:cs typeface="B Yekan" pitchFamily="2" charset="-78"/>
            </a:endParaRPr>
          </a:p>
          <a:p>
            <a:endParaRPr lang="en-US" sz="2000" dirty="0" smtClean="0">
              <a:cs typeface="B Yekan" pitchFamily="2" charset="-78"/>
            </a:endParaRPr>
          </a:p>
          <a:p>
            <a:pPr>
              <a:buNone/>
            </a:pPr>
            <a:r>
              <a:rPr lang="fa-IR" sz="2200" dirty="0" smtClean="0">
                <a:cs typeface="B Yekan" pitchFamily="2" charset="-78"/>
              </a:rPr>
              <a:t>برای حل مسئله </a:t>
            </a:r>
            <a:r>
              <a:rPr lang="en-US" sz="2200" dirty="0" smtClean="0">
                <a:cs typeface="B Yekan" pitchFamily="2" charset="-78"/>
              </a:rPr>
              <a:t>n</a:t>
            </a:r>
            <a:r>
              <a:rPr lang="fa-IR" sz="2200" dirty="0" smtClean="0">
                <a:cs typeface="B Yekan" pitchFamily="2" charset="-78"/>
              </a:rPr>
              <a:t> وزیر کدام روش موثر تر است؟</a:t>
            </a:r>
            <a:endParaRPr lang="en-US" sz="2200" dirty="0" smtClean="0">
              <a:cs typeface="B Yekan" pitchFamily="2" charset="-78"/>
            </a:endParaRPr>
          </a:p>
          <a:p>
            <a:pPr>
              <a:buNone/>
            </a:pPr>
            <a:r>
              <a:rPr lang="fa-IR" sz="2200" dirty="0" smtClean="0">
                <a:cs typeface="B Yekan" pitchFamily="2" charset="-78"/>
              </a:rPr>
              <a:t>الف . تپه نوردی                                    ب . تپه نوردی با حرکات کناره</a:t>
            </a:r>
            <a:endParaRPr lang="en-US" sz="2200" dirty="0" smtClean="0">
              <a:cs typeface="B Yekan" pitchFamily="2" charset="-78"/>
            </a:endParaRPr>
          </a:p>
          <a:p>
            <a:pPr>
              <a:buNone/>
            </a:pPr>
            <a:r>
              <a:rPr lang="fa-IR" sz="2200" dirty="0" smtClean="0">
                <a:cs typeface="B Yekan" pitchFamily="2" charset="-78"/>
              </a:rPr>
              <a:t>ج . تپه نوردی اولین گزینه                    د . تپه نوردی با شروع مجدد تصادفی</a:t>
            </a:r>
            <a:endParaRPr lang="fa-IR" sz="2200" dirty="0">
              <a:cs typeface="B Yekan" pitchFamily="2" charset="-78"/>
            </a:endParaRPr>
          </a:p>
        </p:txBody>
      </p:sp>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63</a:t>
            </a:fld>
            <a:endParaRPr lang="en-US"/>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70C0"/>
                </a:solidFill>
                <a:cs typeface="B Yekan" pitchFamily="2" charset="-78"/>
              </a:rPr>
              <a:t>نمونه سوالات</a:t>
            </a:r>
            <a:endParaRPr lang="fa-IR" dirty="0"/>
          </a:p>
        </p:txBody>
      </p:sp>
      <p:sp>
        <p:nvSpPr>
          <p:cNvPr id="3" name="Content Placeholder 2"/>
          <p:cNvSpPr>
            <a:spLocks noGrp="1"/>
          </p:cNvSpPr>
          <p:nvPr>
            <p:ph idx="1"/>
          </p:nvPr>
        </p:nvSpPr>
        <p:spPr>
          <a:xfrm>
            <a:off x="457200" y="1357298"/>
            <a:ext cx="8229600" cy="5357850"/>
          </a:xfrm>
        </p:spPr>
        <p:txBody>
          <a:bodyPr>
            <a:normAutofit lnSpcReduction="10000"/>
          </a:bodyPr>
          <a:lstStyle/>
          <a:p>
            <a:pPr>
              <a:buNone/>
            </a:pPr>
            <a:r>
              <a:rPr lang="fa-IR" sz="2000" dirty="0" smtClean="0">
                <a:cs typeface="B Yekan" pitchFamily="2" charset="-78"/>
              </a:rPr>
              <a:t>از دو فرد (کروموزوم) مقابل با عمل </a:t>
            </a:r>
            <a:r>
              <a:rPr lang="en-US" sz="2000" dirty="0" smtClean="0">
                <a:cs typeface="B Yekan" pitchFamily="2" charset="-78"/>
              </a:rPr>
              <a:t>Cross – over</a:t>
            </a:r>
            <a:r>
              <a:rPr lang="fa-IR" sz="2000" dirty="0" smtClean="0">
                <a:cs typeface="B Yekan" pitchFamily="2" charset="-78"/>
              </a:rPr>
              <a:t> و یک جهش (</a:t>
            </a:r>
            <a:r>
              <a:rPr lang="en-US" sz="2000" dirty="0" smtClean="0">
                <a:cs typeface="B Yekan" pitchFamily="2" charset="-78"/>
              </a:rPr>
              <a:t>mutation</a:t>
            </a:r>
            <a:r>
              <a:rPr lang="fa-IR" sz="2000" dirty="0" smtClean="0">
                <a:cs typeface="B Yekan" pitchFamily="2" charset="-78"/>
              </a:rPr>
              <a:t>) کدام فرد نمی تواند ایجاد شود؟</a:t>
            </a:r>
          </a:p>
          <a:p>
            <a:pPr>
              <a:buNone/>
            </a:pPr>
            <a:endParaRPr lang="fa-IR" sz="2000" dirty="0" smtClean="0">
              <a:cs typeface="B Yekan" pitchFamily="2" charset="-78"/>
            </a:endParaRPr>
          </a:p>
          <a:p>
            <a:pPr>
              <a:buNone/>
            </a:pPr>
            <a:endParaRPr lang="fa-IR" sz="2000" dirty="0" smtClean="0">
              <a:cs typeface="B Yekan" pitchFamily="2" charset="-78"/>
            </a:endParaRPr>
          </a:p>
          <a:p>
            <a:pPr>
              <a:buNone/>
            </a:pPr>
            <a:endParaRPr lang="en-US" sz="2000" dirty="0" smtClean="0">
              <a:cs typeface="B Yekan" pitchFamily="2" charset="-78"/>
            </a:endParaRPr>
          </a:p>
          <a:p>
            <a:pPr>
              <a:buNone/>
            </a:pPr>
            <a:r>
              <a:rPr lang="fa-IR" sz="2000" dirty="0" smtClean="0">
                <a:cs typeface="B Yekan" pitchFamily="2" charset="-78"/>
              </a:rPr>
              <a:t>الف . </a:t>
            </a:r>
            <a:r>
              <a:rPr lang="en-US" sz="2000" dirty="0" smtClean="0">
                <a:cs typeface="B Yekan" pitchFamily="2" charset="-78"/>
              </a:rPr>
              <a:t>32748152 </a:t>
            </a:r>
            <a:r>
              <a:rPr lang="fa-IR" sz="2000" dirty="0" smtClean="0">
                <a:cs typeface="B Yekan" pitchFamily="2" charset="-78"/>
              </a:rPr>
              <a:t>       ب .</a:t>
            </a:r>
            <a:r>
              <a:rPr lang="en-US" sz="2000" dirty="0" smtClean="0">
                <a:cs typeface="B Yekan" pitchFamily="2" charset="-78"/>
              </a:rPr>
              <a:t>         24752415</a:t>
            </a:r>
            <a:r>
              <a:rPr lang="fa-IR" sz="2000" dirty="0" smtClean="0">
                <a:cs typeface="B Yekan" pitchFamily="2" charset="-78"/>
              </a:rPr>
              <a:t>ج .</a:t>
            </a:r>
            <a:r>
              <a:rPr lang="en-US" sz="2000" dirty="0" smtClean="0">
                <a:cs typeface="B Yekan" pitchFamily="2" charset="-78"/>
              </a:rPr>
              <a:t>34748152</a:t>
            </a:r>
            <a:r>
              <a:rPr lang="fa-IR" sz="2000" dirty="0" smtClean="0">
                <a:cs typeface="B Yekan" pitchFamily="2" charset="-78"/>
              </a:rPr>
              <a:t>          د .</a:t>
            </a:r>
            <a:r>
              <a:rPr lang="en-US" sz="2000" dirty="0" smtClean="0">
                <a:cs typeface="B Yekan" pitchFamily="2" charset="-78"/>
              </a:rPr>
              <a:t>21752411</a:t>
            </a:r>
            <a:endParaRPr lang="fa-IR" sz="2000" dirty="0" smtClean="0">
              <a:cs typeface="B Yekan" pitchFamily="2" charset="-78"/>
            </a:endParaRPr>
          </a:p>
          <a:p>
            <a:pPr>
              <a:buNone/>
            </a:pPr>
            <a:endParaRPr lang="en-US" sz="2000" dirty="0" smtClean="0">
              <a:cs typeface="B Yekan" pitchFamily="2" charset="-78"/>
            </a:endParaRPr>
          </a:p>
          <a:p>
            <a:pPr lvl="0">
              <a:buNone/>
            </a:pPr>
            <a:r>
              <a:rPr lang="fa-IR" sz="2000" dirty="0" smtClean="0">
                <a:cs typeface="B Yekan" pitchFamily="2" charset="-78"/>
              </a:rPr>
              <a:t>در مسئله جارو برقی دو خانه ای بدون حسگر چند حالت باور وجود دارد و چند تعداد از آنها دسترس پذیر هستند؟</a:t>
            </a:r>
            <a:endParaRPr lang="en-US" sz="2000" dirty="0" smtClean="0">
              <a:cs typeface="B Yekan" pitchFamily="2" charset="-78"/>
            </a:endParaRPr>
          </a:p>
          <a:p>
            <a:pPr lvl="0">
              <a:buNone/>
            </a:pPr>
            <a:r>
              <a:rPr lang="fa-IR" sz="2000" dirty="0" smtClean="0">
                <a:cs typeface="B Yekan" pitchFamily="2" charset="-78"/>
              </a:rPr>
              <a:t>الف)</a:t>
            </a:r>
            <a:r>
              <a:rPr lang="fa-IR" sz="2000" dirty="0" smtClean="0">
                <a:solidFill>
                  <a:srgbClr val="C00000"/>
                </a:solidFill>
                <a:cs typeface="B Yekan" pitchFamily="2" charset="-78"/>
              </a:rPr>
              <a:t>256،12 </a:t>
            </a:r>
            <a:r>
              <a:rPr lang="fa-IR" sz="2000" dirty="0" smtClean="0">
                <a:cs typeface="B Yekan" pitchFamily="2" charset="-78"/>
              </a:rPr>
              <a:t>            ب)64،8                 ج)144،12           د)256،8</a:t>
            </a:r>
          </a:p>
          <a:p>
            <a:pPr lvl="0">
              <a:buNone/>
            </a:pPr>
            <a:endParaRPr lang="en-US" sz="2000" dirty="0" smtClean="0">
              <a:cs typeface="B Yekan" pitchFamily="2" charset="-78"/>
            </a:endParaRPr>
          </a:p>
          <a:p>
            <a:pPr lvl="0">
              <a:buNone/>
            </a:pPr>
            <a:r>
              <a:rPr lang="fa-IR" sz="2200" dirty="0" smtClean="0">
                <a:cs typeface="B Yekan" pitchFamily="2" charset="-78"/>
              </a:rPr>
              <a:t>توسط جستجوی آنلاین کدام یک از محیطهای زیر ممکن است قابل اکتشاف نباشد؟</a:t>
            </a:r>
            <a:endParaRPr lang="en-US" sz="2200" dirty="0" smtClean="0">
              <a:cs typeface="B Yekan" pitchFamily="2" charset="-78"/>
            </a:endParaRPr>
          </a:p>
          <a:p>
            <a:pPr>
              <a:buNone/>
            </a:pPr>
            <a:r>
              <a:rPr lang="fa-IR" sz="2200" dirty="0" smtClean="0">
                <a:cs typeface="B Yekan" pitchFamily="2" charset="-78"/>
              </a:rPr>
              <a:t>الف)پازل 8تایی                              ب)مکعب روبیک  </a:t>
            </a:r>
            <a:endParaRPr lang="en-US" sz="2200" dirty="0" smtClean="0">
              <a:cs typeface="B Yekan" pitchFamily="2" charset="-78"/>
            </a:endParaRPr>
          </a:p>
          <a:p>
            <a:pPr lvl="0">
              <a:buNone/>
            </a:pPr>
            <a:r>
              <a:rPr lang="fa-IR" sz="2200" dirty="0" smtClean="0">
                <a:cs typeface="B Yekan" pitchFamily="2" charset="-78"/>
              </a:rPr>
              <a:t>ج)</a:t>
            </a:r>
            <a:r>
              <a:rPr lang="fa-IR" sz="2200" dirty="0" smtClean="0">
                <a:solidFill>
                  <a:srgbClr val="C00000"/>
                </a:solidFill>
                <a:cs typeface="B Yekan" pitchFamily="2" charset="-78"/>
              </a:rPr>
              <a:t>مسیریابی در گراف جهت دار       </a:t>
            </a:r>
            <a:r>
              <a:rPr lang="fa-IR" sz="2200" dirty="0" smtClean="0">
                <a:cs typeface="B Yekan" pitchFamily="2" charset="-78"/>
              </a:rPr>
              <a:t>د)جاروبرقی با دو سنسور مکان و تشخیص کثیفی</a:t>
            </a:r>
            <a:endParaRPr lang="en-US" sz="2200" dirty="0" smtClean="0">
              <a:cs typeface="B Yekan" pitchFamily="2" charset="-78"/>
            </a:endParaRPr>
          </a:p>
          <a:p>
            <a:pPr>
              <a:buNone/>
            </a:pPr>
            <a:endParaRPr lang="fa-IR" dirty="0"/>
          </a:p>
        </p:txBody>
      </p:sp>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64</a:t>
            </a:fld>
            <a:endParaRPr lang="en-US"/>
          </a:p>
        </p:txBody>
      </p:sp>
      <p:pic>
        <p:nvPicPr>
          <p:cNvPr id="5" name="Picture 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4744" y="1785926"/>
            <a:ext cx="1928826" cy="1214446"/>
          </a:xfrm>
          <a:prstGeom prst="rect">
            <a:avLst/>
          </a:prstGeom>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70C0"/>
                </a:solidFill>
                <a:cs typeface="B Yekan" pitchFamily="2" charset="-78"/>
              </a:rPr>
              <a:t>نمونه سوالات</a:t>
            </a:r>
            <a:endParaRPr lang="fa-IR" dirty="0"/>
          </a:p>
        </p:txBody>
      </p:sp>
      <p:sp>
        <p:nvSpPr>
          <p:cNvPr id="3" name="Content Placeholder 2"/>
          <p:cNvSpPr>
            <a:spLocks noGrp="1"/>
          </p:cNvSpPr>
          <p:nvPr>
            <p:ph idx="1"/>
          </p:nvPr>
        </p:nvSpPr>
        <p:spPr>
          <a:xfrm>
            <a:off x="457200" y="1600200"/>
            <a:ext cx="8229600" cy="4900634"/>
          </a:xfrm>
        </p:spPr>
        <p:txBody>
          <a:bodyPr>
            <a:normAutofit/>
          </a:bodyPr>
          <a:lstStyle/>
          <a:p>
            <a:pPr lvl="0">
              <a:buNone/>
            </a:pPr>
            <a:r>
              <a:rPr lang="fa-IR" sz="2000" dirty="0" smtClean="0">
                <a:cs typeface="B Yekan" pitchFamily="2" charset="-78"/>
              </a:rPr>
              <a:t>در مورد الگوریتم آنلاین کدام گزینه صحیح است؟</a:t>
            </a:r>
            <a:endParaRPr lang="en-US" sz="2000" dirty="0" smtClean="0">
              <a:cs typeface="B Yekan" pitchFamily="2" charset="-78"/>
            </a:endParaRPr>
          </a:p>
          <a:p>
            <a:pPr lvl="0">
              <a:buNone/>
            </a:pPr>
            <a:r>
              <a:rPr lang="en-US" sz="2000" dirty="0" smtClean="0">
                <a:cs typeface="B Yekan" pitchFamily="2" charset="-78"/>
              </a:rPr>
              <a:t> </a:t>
            </a:r>
            <a:r>
              <a:rPr lang="fa-IR" sz="2000" dirty="0" smtClean="0">
                <a:cs typeface="B Yekan" pitchFamily="2" charset="-78"/>
              </a:rPr>
              <a:t>الف)</a:t>
            </a:r>
            <a:r>
              <a:rPr lang="fa-IR" sz="2000" dirty="0" smtClean="0">
                <a:solidFill>
                  <a:srgbClr val="C00000"/>
                </a:solidFill>
                <a:cs typeface="B Yekan" pitchFamily="2" charset="-78"/>
              </a:rPr>
              <a:t>تنها می تواند گره ای را که به طور فیزیکی اشغال کرده است گسترش دهد</a:t>
            </a:r>
            <a:endParaRPr lang="en-US" sz="2000" dirty="0" smtClean="0">
              <a:solidFill>
                <a:srgbClr val="C00000"/>
              </a:solidFill>
              <a:cs typeface="B Yekan" pitchFamily="2" charset="-78"/>
            </a:endParaRPr>
          </a:p>
          <a:p>
            <a:pPr>
              <a:buNone/>
            </a:pPr>
            <a:r>
              <a:rPr lang="fa-IR" sz="2000" dirty="0" smtClean="0">
                <a:cs typeface="B Yekan" pitchFamily="2" charset="-78"/>
              </a:rPr>
              <a:t> ب)گره ای را که به هدف نزدیکتر باشد را گسترش می دهد</a:t>
            </a:r>
            <a:endParaRPr lang="en-US" sz="2000" dirty="0" smtClean="0">
              <a:cs typeface="B Yekan" pitchFamily="2" charset="-78"/>
            </a:endParaRPr>
          </a:p>
          <a:p>
            <a:pPr>
              <a:buNone/>
            </a:pPr>
            <a:r>
              <a:rPr lang="fa-IR" sz="2000" dirty="0" smtClean="0">
                <a:cs typeface="B Yekan" pitchFamily="2" charset="-78"/>
              </a:rPr>
              <a:t> ج)گره ای را که مدت زمان طولانی منتظر گسترش یافتن است گسترش می دهد</a:t>
            </a:r>
            <a:endParaRPr lang="en-US" sz="2000" dirty="0" smtClean="0">
              <a:cs typeface="B Yekan" pitchFamily="2" charset="-78"/>
            </a:endParaRPr>
          </a:p>
          <a:p>
            <a:pPr>
              <a:buNone/>
            </a:pPr>
            <a:r>
              <a:rPr lang="fa-IR" sz="2000" dirty="0" smtClean="0">
                <a:cs typeface="B Yekan" pitchFamily="2" charset="-78"/>
              </a:rPr>
              <a:t> د)گره با کمترین سطح را گسترش می دهد</a:t>
            </a:r>
          </a:p>
          <a:p>
            <a:pPr>
              <a:buNone/>
            </a:pPr>
            <a:endParaRPr lang="en-US" sz="2000" dirty="0" smtClean="0">
              <a:cs typeface="B Yekan" pitchFamily="2" charset="-78"/>
            </a:endParaRPr>
          </a:p>
          <a:p>
            <a:pPr>
              <a:buNone/>
            </a:pPr>
            <a:r>
              <a:rPr lang="fa-IR" sz="2000" dirty="0" smtClean="0">
                <a:cs typeface="B Yekan" pitchFamily="2" charset="-78"/>
              </a:rPr>
              <a:t>محیط 2 خانه ای برای عامل جاروبرقی که دو سنسور مکان و گردوخاک دارد چگونه است؟</a:t>
            </a:r>
            <a:endParaRPr lang="en-US" sz="2000" dirty="0" smtClean="0">
              <a:cs typeface="B Yekan" pitchFamily="2" charset="-78"/>
            </a:endParaRPr>
          </a:p>
          <a:p>
            <a:pPr>
              <a:buNone/>
            </a:pPr>
            <a:r>
              <a:rPr lang="fa-IR" sz="2000" dirty="0" smtClean="0">
                <a:cs typeface="B Yekan" pitchFamily="2" charset="-78"/>
              </a:rPr>
              <a:t>الف)کاملا قابل مشاهده                  ب)بدون مشاهده</a:t>
            </a:r>
            <a:endParaRPr lang="en-US" sz="2000" dirty="0" smtClean="0">
              <a:cs typeface="B Yekan" pitchFamily="2" charset="-78"/>
            </a:endParaRPr>
          </a:p>
          <a:p>
            <a:pPr lvl="0">
              <a:buNone/>
            </a:pPr>
            <a:r>
              <a:rPr lang="fa-IR" sz="2000" dirty="0" smtClean="0">
                <a:cs typeface="B Yekan" pitchFamily="2" charset="-78"/>
              </a:rPr>
              <a:t>ج)</a:t>
            </a:r>
            <a:r>
              <a:rPr lang="fa-IR" sz="2000" dirty="0" smtClean="0">
                <a:solidFill>
                  <a:srgbClr val="C00000"/>
                </a:solidFill>
                <a:cs typeface="B Yekan" pitchFamily="2" charset="-78"/>
              </a:rPr>
              <a:t>پاره ای قابل مشاهده                  </a:t>
            </a:r>
            <a:r>
              <a:rPr lang="fa-IR" sz="2000" dirty="0" smtClean="0">
                <a:cs typeface="B Yekan" pitchFamily="2" charset="-78"/>
              </a:rPr>
              <a:t>د) در شرایط مختلف ممکن است متفاوت باشد</a:t>
            </a:r>
          </a:p>
          <a:p>
            <a:pPr lvl="0">
              <a:buNone/>
            </a:pPr>
            <a:endParaRPr lang="en-US" sz="2000" dirty="0" smtClean="0">
              <a:cs typeface="B Yekan" pitchFamily="2" charset="-78"/>
            </a:endParaRPr>
          </a:p>
          <a:p>
            <a:pPr>
              <a:buNone/>
            </a:pPr>
            <a:r>
              <a:rPr lang="fa-IR" sz="2000" dirty="0" smtClean="0">
                <a:cs typeface="B Yekan" pitchFamily="2" charset="-78"/>
              </a:rPr>
              <a:t>در دنیای جاروبرقی با سه محل(به جای دو محل)و دو حسگر گردوخاک و مکان ، چند حالت وجود دارد و چه تعداد از این حالات هدف هستند؟</a:t>
            </a:r>
            <a:endParaRPr lang="en-US" sz="2000" dirty="0" smtClean="0">
              <a:cs typeface="B Yekan" pitchFamily="2" charset="-78"/>
            </a:endParaRPr>
          </a:p>
          <a:p>
            <a:pPr lvl="0">
              <a:buNone/>
            </a:pPr>
            <a:r>
              <a:rPr lang="fa-IR" sz="2000" dirty="0" smtClean="0">
                <a:cs typeface="B Yekan" pitchFamily="2" charset="-78"/>
              </a:rPr>
              <a:t>الف)</a:t>
            </a:r>
            <a:r>
              <a:rPr lang="fa-IR" sz="2000" dirty="0" smtClean="0">
                <a:solidFill>
                  <a:srgbClr val="C00000"/>
                </a:solidFill>
                <a:cs typeface="B Yekan" pitchFamily="2" charset="-78"/>
              </a:rPr>
              <a:t>24و3   </a:t>
            </a:r>
            <a:r>
              <a:rPr lang="fa-IR" sz="2000" dirty="0" smtClean="0">
                <a:cs typeface="B Yekan" pitchFamily="2" charset="-78"/>
              </a:rPr>
              <a:t>       ب)16و3          ج)8و2               د)48و3</a:t>
            </a:r>
            <a:endParaRPr lang="en-US" sz="2000" dirty="0" smtClean="0">
              <a:cs typeface="B Yekan" pitchFamily="2" charset="-78"/>
            </a:endParaRPr>
          </a:p>
          <a:p>
            <a:endParaRPr lang="fa-IR" dirty="0"/>
          </a:p>
        </p:txBody>
      </p:sp>
      <p:sp>
        <p:nvSpPr>
          <p:cNvPr id="4" name="Slide Number Placeholder 3"/>
          <p:cNvSpPr>
            <a:spLocks noGrp="1"/>
          </p:cNvSpPr>
          <p:nvPr>
            <p:ph type="sldNum" sz="quarter" idx="12"/>
          </p:nvPr>
        </p:nvSpPr>
        <p:spPr/>
        <p:txBody>
          <a:bodyPr/>
          <a:lstStyle/>
          <a:p>
            <a:pPr>
              <a:defRPr/>
            </a:pPr>
            <a:fld id="{4E5A0A13-55E7-4E2A-B150-EE41BF6C3326}" type="slidenum">
              <a:rPr lang="fa-IR" smtClean="0"/>
              <a:pPr>
                <a:defRPr/>
              </a:pPr>
              <a:t>65</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descr="cap1.JP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428596" y="1214422"/>
            <a:ext cx="8199541" cy="4714908"/>
          </a:xfrm>
          <a:prstGeom prst="rect">
            <a:avLst/>
          </a:prstGeom>
          <a:noFill/>
          <a:ln>
            <a:solidFill>
              <a:schemeClr val="tx1">
                <a:lumMod val="95000"/>
                <a:lumOff val="5000"/>
              </a:schemeClr>
            </a:solid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28604"/>
            <a:ext cx="8229600" cy="1143000"/>
          </a:xfrm>
        </p:spPr>
        <p:txBody>
          <a:bodyPr>
            <a:noAutofit/>
          </a:bodyPr>
          <a:lstStyle/>
          <a:p>
            <a:r>
              <a:rPr lang="fa-IR" sz="4000" dirty="0">
                <a:solidFill>
                  <a:srgbClr val="0070C0"/>
                </a:solidFill>
                <a:cs typeface="EntezareZohoor 1 **" pitchFamily="2" charset="-78"/>
              </a:rPr>
              <a:t>جستجوی تپه نوردی  ( </a:t>
            </a:r>
            <a:r>
              <a:rPr lang="en-US" sz="4000" dirty="0">
                <a:solidFill>
                  <a:srgbClr val="0070C0"/>
                </a:solidFill>
                <a:cs typeface="EntezareZohoor 1 **" pitchFamily="2" charset="-78"/>
              </a:rPr>
              <a:t>Hill- Climbing Search</a:t>
            </a:r>
            <a:r>
              <a:rPr lang="fa-IR" sz="4000" dirty="0">
                <a:solidFill>
                  <a:srgbClr val="0070C0"/>
                </a:solidFill>
                <a:cs typeface="EntezareZohoor 1 **" pitchFamily="2" charset="-78"/>
              </a:rPr>
              <a:t>  ) </a:t>
            </a:r>
            <a:r>
              <a:rPr lang="en-US" sz="3600" dirty="0"/>
              <a:t/>
            </a:r>
            <a:br>
              <a:rPr lang="en-US" sz="3600" dirty="0"/>
            </a:br>
            <a:endParaRPr lang="fa-IR" sz="3600" dirty="0"/>
          </a:p>
        </p:txBody>
      </p:sp>
      <p:sp>
        <p:nvSpPr>
          <p:cNvPr id="3" name="Content Placeholder 2"/>
          <p:cNvSpPr>
            <a:spLocks noGrp="1"/>
          </p:cNvSpPr>
          <p:nvPr>
            <p:ph idx="1"/>
          </p:nvPr>
        </p:nvSpPr>
        <p:spPr>
          <a:xfrm>
            <a:off x="457200" y="1285860"/>
            <a:ext cx="8229600" cy="5143536"/>
          </a:xfrm>
        </p:spPr>
        <p:txBody>
          <a:bodyPr>
            <a:normAutofit/>
          </a:bodyPr>
          <a:lstStyle/>
          <a:p>
            <a:pPr>
              <a:lnSpc>
                <a:spcPct val="150000"/>
              </a:lnSpc>
            </a:pPr>
            <a:r>
              <a:rPr lang="fa-IR" sz="2200" dirty="0">
                <a:cs typeface="B Yekan" pitchFamily="2" charset="-78"/>
              </a:rPr>
              <a:t>این الگوریتم ، حلقه ای است که در جهت </a:t>
            </a:r>
            <a:r>
              <a:rPr lang="fa-IR" sz="2200" dirty="0">
                <a:solidFill>
                  <a:srgbClr val="FF0000"/>
                </a:solidFill>
                <a:cs typeface="B Yekan" pitchFamily="2" charset="-78"/>
              </a:rPr>
              <a:t>افزایش مقدار</a:t>
            </a:r>
            <a:r>
              <a:rPr lang="fa-IR" sz="2200" dirty="0">
                <a:cs typeface="B Yekan" pitchFamily="2" charset="-78"/>
              </a:rPr>
              <a:t> حرکت می کند ( به طرف بالای تپه ) وقتی به قله ای رسید که هیچ همسایه ای از آن بلندتر نیست ، خاتمه می یابد . </a:t>
            </a:r>
            <a:endParaRPr lang="en-US" sz="2200" dirty="0">
              <a:cs typeface="B Yekan" pitchFamily="2" charset="-78"/>
            </a:endParaRPr>
          </a:p>
          <a:p>
            <a:pPr>
              <a:lnSpc>
                <a:spcPct val="150000"/>
              </a:lnSpc>
            </a:pPr>
            <a:r>
              <a:rPr lang="fa-IR" sz="2200" dirty="0">
                <a:cs typeface="B Yekan" pitchFamily="2" charset="-78"/>
              </a:rPr>
              <a:t>الگوریتم جست و جوی تپه نوردی از ابتدایی ترین تکنیک جست و جوی محلی است . در هر مرحله  ، </a:t>
            </a:r>
            <a:r>
              <a:rPr lang="fa-IR" sz="2200" dirty="0">
                <a:solidFill>
                  <a:srgbClr val="00B050"/>
                </a:solidFill>
                <a:cs typeface="B Yekan" pitchFamily="2" charset="-78"/>
              </a:rPr>
              <a:t>گره فعلی </a:t>
            </a:r>
            <a:r>
              <a:rPr lang="fa-IR" sz="2200" dirty="0">
                <a:cs typeface="B Yekan" pitchFamily="2" charset="-78"/>
              </a:rPr>
              <a:t>با </a:t>
            </a:r>
            <a:r>
              <a:rPr lang="fa-IR" sz="2200" dirty="0">
                <a:solidFill>
                  <a:srgbClr val="00B050"/>
                </a:solidFill>
                <a:cs typeface="B Yekan" pitchFamily="2" charset="-78"/>
              </a:rPr>
              <a:t>بهترین همسایه </a:t>
            </a:r>
            <a:r>
              <a:rPr lang="fa-IR" sz="2200" dirty="0">
                <a:cs typeface="B Yekan" pitchFamily="2" charset="-78"/>
              </a:rPr>
              <a:t>جایگزین می شود  .</a:t>
            </a:r>
            <a:endParaRPr lang="en-US" sz="2200" dirty="0">
              <a:cs typeface="B Yekan" pitchFamily="2" charset="-78"/>
            </a:endParaRPr>
          </a:p>
          <a:p>
            <a:pPr>
              <a:lnSpc>
                <a:spcPct val="150000"/>
              </a:lnSpc>
            </a:pPr>
            <a:r>
              <a:rPr lang="fa-IR" sz="2200" dirty="0">
                <a:cs typeface="B Yekan" pitchFamily="2" charset="-78"/>
              </a:rPr>
              <a:t>در این الگوریتم ، درخت جستجو را نگهداری نمی کند . لذا ساختمان داده گره فعلی فقط باید حالت و مقدار تابع هدف را نگهداری کند .</a:t>
            </a:r>
            <a:endParaRPr lang="en-US" sz="2200" dirty="0">
              <a:cs typeface="B Yekan" pitchFamily="2" charset="-78"/>
            </a:endParaRPr>
          </a:p>
          <a:p>
            <a:pPr>
              <a:lnSpc>
                <a:spcPct val="150000"/>
              </a:lnSpc>
            </a:pPr>
            <a:r>
              <a:rPr lang="fa-IR" sz="2200" dirty="0" smtClean="0">
                <a:cs typeface="B Yekan" pitchFamily="2" charset="-78"/>
              </a:rPr>
              <a:t>جست </a:t>
            </a:r>
            <a:r>
              <a:rPr lang="fa-IR" sz="2200" dirty="0">
                <a:cs typeface="B Yekan" pitchFamily="2" charset="-78"/>
              </a:rPr>
              <a:t>و جوی محلی </a:t>
            </a:r>
            <a:r>
              <a:rPr lang="fa-IR" sz="2200" dirty="0">
                <a:solidFill>
                  <a:srgbClr val="FF0000"/>
                </a:solidFill>
                <a:cs typeface="B Yekan" pitchFamily="2" charset="-78"/>
              </a:rPr>
              <a:t>حریصانه</a:t>
            </a:r>
            <a:r>
              <a:rPr lang="fa-IR" sz="2200" dirty="0">
                <a:cs typeface="B Yekan" pitchFamily="2" charset="-78"/>
              </a:rPr>
              <a:t> نام دارد . زیرا بدون اینکه قبلا فکر کند به کجا برود ، حالت همسایه خوبی را انتخاب می کند </a:t>
            </a:r>
            <a:r>
              <a:rPr lang="fa-IR" dirty="0"/>
              <a:t>. </a:t>
            </a:r>
            <a:endParaRPr lang="en-US" dirty="0"/>
          </a:p>
          <a:p>
            <a:endParaRPr lang="fa-IR"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0070C0"/>
                </a:solidFill>
                <a:cs typeface="B Yekan" pitchFamily="2" charset="-78"/>
              </a:rPr>
              <a:t>الگوریتم جست و جوی تپه نوردی</a:t>
            </a:r>
            <a:endParaRPr lang="fa-IR" sz="3600" dirty="0">
              <a:solidFill>
                <a:srgbClr val="0070C0"/>
              </a:solidFill>
              <a:cs typeface="B Yekan" pitchFamily="2" charset="-78"/>
            </a:endParaRPr>
          </a:p>
        </p:txBody>
      </p:sp>
      <p:pic>
        <p:nvPicPr>
          <p:cNvPr id="4" name="Content Placeholder 3" descr="cap2.JPG"/>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500034" y="1785926"/>
            <a:ext cx="8229600" cy="3526971"/>
          </a:xfrm>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 - &amp;quot;جست و جوی محلی  (Local Search  )&amp;#x0D;&amp;#x0A;&amp;quot;&quot;/&gt;&lt;property id=&quot;20307&quot; value=&quot;260&quot;/&gt;&lt;/object&gt;&lt;object type=&quot;3&quot; unique_id=&quot;10009&quot;&gt;&lt;property id=&quot;20148&quot; value=&quot;5&quot;/&gt;&lt;property id=&quot;20300&quot; value=&quot;Slide 6 - &amp;quot;امتیاز الگوریتم های جستجوی محلی &amp;#x0D;&amp;#x0A;&amp;quot;&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164&quot;&gt;&lt;property id=&quot;20148&quot; value=&quot;5&quot;/&gt;&lt;property id=&quot;20300&quot; value=&quot;Slide 8 - &amp;quot;جستجوی تپه نوردی  ( Hill- Climbing Search  ) &amp;#x0D;&amp;#x0A;&amp;quot;&quot;/&gt;&lt;property id=&quot;20307&quot; value=&quot;263&quot;/&gt;&lt;/object&gt;&lt;object type=&quot;3&quot; unique_id=&quot;10165&quot;&gt;&lt;property id=&quot;20148&quot; value=&quot;5&quot;/&gt;&lt;property id=&quot;20300&quot; value=&quot;Slide 9 - &amp;quot;الگوریتم جست و جوی تپه نوردی&amp;quot;&quot;/&gt;&lt;property id=&quot;20307&quot; value=&quot;264&quot;/&gt;&lt;/object&gt;&lt;object type=&quot;3&quot; unique_id=&quot;10166&quot;&gt;&lt;property id=&quot;20148&quot; value=&quot;5&quot;/&gt;&lt;property id=&quot;20300&quot; value=&quot;Slide 10 - &amp;quot;تپه نوردی به دلایل زیر متوقف می شود : &amp;#x0D;&amp;#x0A;&amp;quot;&quot;/&gt;&lt;property id=&quot;20307&quot; value=&quot;265&quot;/&gt;&lt;/object&gt;&lt;object type=&quot;3&quot; unique_id=&quot;10167&quot;&gt;&lt;property id=&quot;20148&quot; value=&quot;5&quot;/&gt;&lt;property id=&quot;20300&quot; value=&quot;Slide 11 - &amp;quot;تپه نوردی به دلایل زیر متوقف می شود :&amp;quot;&quot;/&gt;&lt;property id=&quot;20307&quot; value=&quot;266&quot;/&gt;&lt;/object&gt;&lt;object type=&quot;3&quot; unique_id=&quot;10168&quot;&gt;&lt;property id=&quot;20148&quot; value=&quot;5&quot;/&gt;&lt;property id=&quot;20300&quot; value=&quot;Slide 12 - &amp;quot;شکل های گوناگون تپه نوردی  &amp;#x0D;&amp;#x0A;&amp;quot;&quot;/&gt;&lt;property id=&quot;20307&quot; value=&quot;267&quot;/&gt;&lt;/object&gt;&lt;object type=&quot;3&quot; unique_id=&quot;10351&quot;&gt;&lt;property id=&quot;20148&quot; value=&quot;5&quot;/&gt;&lt;property id=&quot;20300&quot; value=&quot;Slide 13 - &amp;quot;.&amp;quot;&quot;/&gt;&lt;property id=&quot;20307&quot; value=&quot;268&quot;/&gt;&lt;/object&gt;&lt;object type=&quot;3&quot; unique_id=&quot;10352&quot;&gt;&lt;property id=&quot;20148&quot; value=&quot;5&quot;/&gt;&lt;property id=&quot;20300&quot; value=&quot;Slide 14 - &amp;quot;الگوریتم تپه نوردی و مساله 8 وزیر &amp;#x0D;&amp;#x0A;&amp;quot;&quot;/&gt;&lt;property id=&quot;20307&quot; value=&quot;269&quot;/&gt;&lt;/object&gt;&lt;object type=&quot;3&quot; unique_id=&quot;10353&quot;&gt;&lt;property id=&quot;20148&quot; value=&quot;5&quot;/&gt;&lt;property id=&quot;20300&quot; value=&quot;Slide 15 - &amp;quot;h=17                      h=1     &amp;quot;&quot;/&gt;&lt;property id=&quot;20307&quot; value=&quot;270&quot;/&gt;&lt;/object&gt;&lt;object type=&quot;3&quot; unique_id=&quot;10354&quot;&gt;&lt;property id=&quot;20148&quot; value=&quot;5&quot;/&gt;&lt;property id=&quot;20300&quot; value=&quot;Slide 16 - &amp;quot;Simulated Annealing &amp;#x0D;&amp;#x0A;&amp;quot;&quot;/&gt;&lt;property id=&quot;20307&quot; value=&quot;271&quot;/&gt;&lt;/object&gt;&lt;object type=&quot;3&quot; unique_id=&quot;10355&quot;&gt;&lt;property id=&quot;20148&quot; value=&quot;5&quot;/&gt;&lt;property id=&quot;20300&quot; value=&quot;Slide 17 - &amp;quot;Simulated Annealing&amp;quot;&quot;/&gt;&lt;property id=&quot;20307&quot; value=&quot;272&quot;/&gt;&lt;/object&gt;&lt;object type=&quot;3&quot; unique_id=&quot;10356&quot;&gt;&lt;property id=&quot;20148&quot; value=&quot;5&quot;/&gt;&lt;property id=&quot;20300&quot; value=&quot;Slide 18 - &amp;quot;Simulated Annealing&amp;quot;&quot;/&gt;&lt;property id=&quot;20307&quot; value=&quot;273&quot;/&gt;&lt;/object&gt;&lt;object type=&quot;3&quot; unique_id=&quot;10357&quot;&gt;&lt;property id=&quot;20148&quot; value=&quot;5&quot;/&gt;&lt;property id=&quot;20300&quot; value=&quot;Slide 19 - &amp;quot;جست و جوی پرتومحلی ( Local Beam Search  ) &amp;#x0D;&amp;#x0A;&amp;quot;&quot;/&gt;&lt;property id=&quot;20307&quot; value=&quot;274&quot;/&gt;&lt;/object&gt;&lt;object type=&quot;3&quot; unique_id=&quot;10358&quot;&gt;&lt;property id=&quot;20148&quot; value=&quot;5&quot;/&gt;&lt;property id=&quot;20300&quot; value=&quot;Slide 20 - &amp;quot;تفاوت جست و جوی پرتو محلی با شروع مجدد تصادفی &amp;#x0D;&amp;#x0A;&amp;quot;&quot;/&gt;&lt;property id=&quot;20307&quot; value=&quot;275&quot;/&gt;&lt;/object&gt;&lt;object type=&quot;3&quot; unique_id=&quot;10359&quot;&gt;&lt;property id=&quot;20148&quot; value=&quot;5&quot;/&gt;&lt;property id=&quot;20300&quot; value=&quot;Slide 21 - &amp;quot;الگوریتم ژنتیک ( Genetic Algorithm ) &amp;#x0D;&amp;#x0A;&amp;quot;&quot;/&gt;&lt;property id=&quot;20307&quot; value=&quot;276&quot;/&gt;&lt;/object&gt;&lt;object type=&quot;3&quot; unique_id=&quot;10797&quot;&gt;&lt;property id=&quot;20148&quot; value=&quot;5&quot;/&gt;&lt;property id=&quot;20300&quot; value=&quot;Slide 22 - &amp;quot;مساله 8 وزیر و الگوریتم ژنتیک &amp;#x0D;&amp;#x0A;&amp;quot;&quot;/&gt;&lt;property id=&quot;20307&quot; value=&quot;277&quot;/&gt;&lt;/object&gt;&lt;object type=&quot;3&quot; unique_id=&quot;10798&quot;&gt;&lt;property id=&quot;20148&quot; value=&quot;5&quot;/&gt;&lt;property id=&quot;20300&quot; value=&quot;Slide 23 - &amp;quot;مساله 8 وزیر و الگوریتم ژنتیک&amp;quot;&quot;/&gt;&lt;property id=&quot;20307&quot; value=&quot;278&quot;/&gt;&lt;/object&gt;&lt;object type=&quot;3&quot; unique_id=&quot;10799&quot;&gt;&lt;property id=&quot;20148&quot; value=&quot;5&quot;/&gt;&lt;property id=&quot;20300&quot; value=&quot;Slide 24 - &amp;quot;مساله 8 وزیر و الگوریتم ژنتیک&amp;quot;&quot;/&gt;&lt;property id=&quot;20307&quot; value=&quot;279&quot;/&gt;&lt;/object&gt;&lt;object type=&quot;3&quot; unique_id=&quot;10800&quot;&gt;&lt;property id=&quot;20148&quot; value=&quot;5&quot;/&gt;&lt;property id=&quot;20300&quot; value=&quot;Slide 25 - &amp;quot;مساله 8 وزیر و الگوریتم ژنتیک&amp;quot;&quot;/&gt;&lt;property id=&quot;20307&quot; value=&quot;280&quot;/&gt;&lt;/object&gt;&lt;object type=&quot;3&quot; unique_id=&quot;10801&quot;&gt;&lt;property id=&quot;20148&quot; value=&quot;5&quot;/&gt;&lt;property id=&quot;20300&quot; value=&quot;Slide 26 - &amp;quot;مساله 8 وزیر و الگوریتم ژنتیک&amp;quot;&quot;/&gt;&lt;property id=&quot;20307&quot; value=&quot;281&quot;/&gt;&lt;/object&gt;&lt;object type=&quot;3&quot; unique_id=&quot;10802&quot;&gt;&lt;property id=&quot;20148&quot; value=&quot;5&quot;/&gt;&lt;property id=&quot;20300&quot; value=&quot;Slide 27 - &amp;quot;الگوریتم ژنتیک&amp;quot;&quot;/&gt;&lt;property id=&quot;20307&quot; value=&quot;282&quot;/&gt;&lt;/object&gt;&lt;object type=&quot;3&quot; unique_id=&quot;10803&quot;&gt;&lt;property id=&quot;20148&quot; value=&quot;5&quot;/&gt;&lt;property id=&quot;20300&quot; value=&quot;Slide 28 - &amp;quot;جست  و جوی محلی در فضای پیوسته &amp;#x0D;&amp;#x0A;&amp;quot;&quot;/&gt;&lt;property id=&quot;20307&quot; value=&quot;283&quot;/&gt;&lt;/object&gt;&lt;object type=&quot;3&quot; unique_id=&quot;10804&quot;&gt;&lt;property id=&quot;20148&quot; value=&quot;5&quot;/&gt;&lt;property id=&quot;20300&quot; value=&quot;Slide 29 - &amp;quot;جست  و جوی محلی در فضای پیوسته &amp;#x0D;&amp;#x0A;&amp;quot;&quot;/&gt;&lt;property id=&quot;20307&quot; value=&quot;284&quot;/&gt;&lt;/object&gt;&lt;object type=&quot;3&quot; unique_id=&quot;10805&quot;&gt;&lt;property id=&quot;20148&quot; value=&quot;5&quot;/&gt;&lt;property id=&quot;20300&quot; value=&quot;Slide 30 - &amp;quot;جست و جوبا فعالیت غیر قطعی&amp;quot;&quot;/&gt;&lt;property id=&quot;20307&quot; value=&quot;285&quot;/&gt;&lt;/object&gt;&lt;object type=&quot;3&quot; unique_id=&quot;13474&quot;&gt;&lt;property id=&quot;20148&quot; value=&quot;5&quot;/&gt;&lt;property id=&quot;20300&quot; value=&quot;Slide 37 - &amp;quot;جستجو با پاره ای قابل مشاهده&amp;#x0D;&amp;#x0A;&amp;quot;&quot;/&gt;&lt;property id=&quot;20307&quot; value=&quot;286&quot;/&gt;&lt;/object&gt;&lt;object type=&quot;3&quot; unique_id=&quot;13475&quot;&gt;&lt;property id=&quot;20148&quot; value=&quot;5&quot;/&gt;&lt;property id=&quot;20300&quot; value=&quot;Slide 38 - &amp;quot;&amp;#x0D;&amp;#x0A;مسئله ی فاقد سنسور به صورت زیر تعریف می شود: &amp;#x0D;&amp;#x0A;&amp;quot;&quot;/&gt;&lt;property id=&quot;20307&quot; value=&quot;287&quot;/&gt;&lt;/object&gt;&lt;object type=&quot;3&quot; unique_id=&quot;13477&quot;&gt;&lt;property id=&quot;20148&quot; value=&quot;5&quot;/&gt;&lt;property id=&quot;20300&quot; value=&quot;Slide 41&quot;/&gt;&lt;property id=&quot;20307&quot; value=&quot;289&quot;/&gt;&lt;/object&gt;&lt;object type=&quot;3&quot; unique_id=&quot;13478&quot;&gt;&lt;property id=&quot;20148&quot; value=&quot;5&quot;/&gt;&lt;property id=&quot;20300&quot; value=&quot;Slide 42 - &amp;quot;فضای حالت باور قابل دسترس برای دنیای قطعی و فاقد سنسور جاروبرقی&amp;quot;&quot;/&gt;&lt;property id=&quot;20307&quot; value=&quot;290&quot;/&gt;&lt;/object&gt;&lt;object type=&quot;3&quot; unique_id=&quot;13479&quot;&gt;&lt;property id=&quot;20148&quot; value=&quot;5&quot;/&gt;&lt;property id=&quot;20300&quot; value=&quot;Slide 44 - &amp;quot;جست و جوی همرا با مشاهدات &amp;quot;&quot;/&gt;&lt;property id=&quot;20307&quot; value=&quot;291&quot;/&gt;&lt;/object&gt;&lt;object type=&quot;3&quot; unique_id=&quot;13480&quot;&gt;&lt;property id=&quot;20148&quot; value=&quot;5&quot;/&gt;&lt;property id=&quot;20300&quot; value=&quot;Slide 45 - &amp;quot;مراحل انجام گذار از یک حالت باور به حالت باور بعدی&amp;quot;&quot;/&gt;&lt;property id=&quot;20307&quot; value=&quot;292&quot;/&gt;&lt;/object&gt;&lt;object type=&quot;3&quot; unique_id=&quot;13482&quot;&gt;&lt;property id=&quot;20148&quot; value=&quot;5&quot;/&gt;&lt;property id=&quot;20300&quot; value=&quot;Slide 49 - &amp;quot;دو مورد از چرخه ی پیشگویی ـــ به هنگام سازی مربوط به حالت باور که در محیط دنیای جاروبرقی همراه با سنسور محلی نگهدا&quot;/&gt;&lt;property id=&quot;20307&quot; value=&quot;294&quot;/&gt;&lt;/object&gt;&lt;object type=&quot;3&quot; unique_id=&quot;13483&quot;&gt;&lt;property id=&quot;20148&quot; value=&quot;5&quot;/&gt;&lt;property id=&quot;20300&quot; value=&quot;Slide 50&quot;/&gt;&lt;property id=&quot;20307&quot; value=&quot;295&quot;/&gt;&lt;/object&gt;&lt;object type=&quot;3&quot; unique_id=&quot;13484&quot;&gt;&lt;property id=&quot;20148&quot; value=&quot;5&quot;/&gt;&lt;property id=&quot;20300&quot; value=&quot;Slide 51 - &amp;quot;عامل های جستجوی آنلاین&amp;#x0D;&amp;#x0A;&amp;#x0D;&amp;#x0A;&amp;#x0D;&amp;#x0A;&amp;quot;&quot;/&gt;&lt;property id=&quot;20307&quot; value=&quot;296&quot;/&gt;&lt;/object&gt;&lt;object type=&quot;3&quot; unique_id=&quot;13485&quot;&gt;&lt;property id=&quot;20148&quot; value=&quot;5&quot;/&gt;&lt;property id=&quot;20300&quot; value=&quot;Slide 52&quot;/&gt;&lt;property id=&quot;20307&quot; value=&quot;297&quot;/&gt;&lt;/object&gt;&lt;object type=&quot;3&quot; unique_id=&quot;13486&quot;&gt;&lt;property id=&quot;20148&quot; value=&quot;5&quot;/&gt;&lt;property id=&quot;20300&quot; value=&quot;Slide 53&quot;/&gt;&lt;property id=&quot;20307&quot; value=&quot;298&quot;/&gt;&lt;/object&gt;&lt;object type=&quot;3&quot; unique_id=&quot;13487&quot;&gt;&lt;property id=&quot;20148&quot; value=&quot;5&quot;/&gt;&lt;property id=&quot;20300&quot; value=&quot;Slide 54&quot;/&gt;&lt;property id=&quot;20307&quot; value=&quot;299&quot;/&gt;&lt;/object&gt;&lt;object type=&quot;3&quot; unique_id=&quot;13488&quot;&gt;&lt;property id=&quot;20148&quot; value=&quot;5&quot;/&gt;&lt;property id=&quot;20300&quot; value=&quot;Slide 55&quot;/&gt;&lt;property id=&quot;20307&quot; value=&quot;300&quot;/&gt;&lt;/object&gt;&lt;object type=&quot;3&quot; unique_id=&quot;13489&quot;&gt;&lt;property id=&quot;20148&quot; value=&quot;5&quot;/&gt;&lt;property id=&quot;20300&quot; value=&quot;Slide 56&quot;/&gt;&lt;property id=&quot;20307&quot; value=&quot;301&quot;/&gt;&lt;/object&gt;&lt;object type=&quot;3&quot; unique_id=&quot;13490&quot;&gt;&lt;property id=&quot;20148&quot; value=&quot;5&quot;/&gt;&lt;property id=&quot;20300&quot; value=&quot;Slide 57 - &amp;quot;جستجوی محلی Online&amp;#x0D;&amp;#x0A;&amp;quot;&quot;/&gt;&lt;property id=&quot;20307&quot; value=&quot;302&quot;/&gt;&lt;/object&gt;&lt;object type=&quot;3&quot; unique_id=&quot;13491&quot;&gt;&lt;property id=&quot;20148&quot; value=&quot;5&quot;/&gt;&lt;property id=&quot;20300&quot; value=&quot;Slide 58 - &amp;quot;یادگیری در جستجویOnline&amp;quot;&quot;/&gt;&lt;property id=&quot;20307&quot; value=&quot;303&quot;/&gt;&lt;/object&gt;&lt;object type=&quot;3&quot; unique_id=&quot;13792&quot;&gt;&lt;property id=&quot;20148&quot; value=&quot;5&quot;/&gt;&lt;property id=&quot;20300&quot; value=&quot;Slide 60&quot;/&gt;&lt;property id=&quot;20307&quot; value=&quot;304&quot;/&gt;&lt;/object&gt;&lt;object type=&quot;3&quot; unique_id=&quot;13793&quot;&gt;&lt;property id=&quot;20148&quot; value=&quot;5&quot;/&gt;&lt;property id=&quot;20300&quot; value=&quot;Slide 61 - &amp;quot;نمونه سوالات&amp;quot;&quot;/&gt;&lt;property id=&quot;20307&quot; value=&quot;305&quot;/&gt;&lt;/object&gt;&lt;object type=&quot;3&quot; unique_id=&quot;13794&quot;&gt;&lt;property id=&quot;20148&quot; value=&quot;5&quot;/&gt;&lt;property id=&quot;20300&quot; value=&quot;Slide 62 - &amp;quot;نمونه سوالات&amp;quot;&quot;/&gt;&lt;property id=&quot;20307&quot; value=&quot;306&quot;/&gt;&lt;/object&gt;&lt;object type=&quot;3&quot; unique_id=&quot;13795&quot;&gt;&lt;property id=&quot;20148&quot; value=&quot;5&quot;/&gt;&lt;property id=&quot;20300&quot; value=&quot;Slide 63 - &amp;quot;نمونه سوالات&amp;quot;&quot;/&gt;&lt;property id=&quot;20307&quot; value=&quot;307&quot;/&gt;&lt;/object&gt;&lt;object type=&quot;3&quot; unique_id=&quot;13958&quot;&gt;&lt;property id=&quot;20148&quot; value=&quot;5&quot;/&gt;&lt;property id=&quot;20300&quot; value=&quot;Slide 64 - &amp;quot;نمونه سوالات&amp;quot;&quot;/&gt;&lt;property id=&quot;20307&quot; value=&quot;308&quot;/&gt;&lt;/object&gt;&lt;object type=&quot;3&quot; unique_id=&quot;14344&quot;&gt;&lt;property id=&quot;20148&quot; value=&quot;5&quot;/&gt;&lt;property id=&quot;20300&quot; value=&quot;Slide 65 - &amp;quot;نمونه سوالات&amp;quot;&quot;/&gt;&lt;property id=&quot;20307&quot; value=&quot;309&quot;/&gt;&lt;/object&gt;&lt;object type=&quot;3&quot; unique_id=&quot;14401&quot;&gt;&lt;property id=&quot;20148&quot; value=&quot;5&quot;/&gt;&lt;property id=&quot;20300&quot; value=&quot;Slide 31 - &amp;quot;درخت جست و جوی     AND-OR &amp;quot;&quot;/&gt;&lt;property id=&quot;20307&quot; value=&quot;310&quot;/&gt;&lt;/object&gt;&lt;object type=&quot;3&quot; unique_id=&quot;14744&quot;&gt;&lt;property id=&quot;20148&quot; value=&quot;5&quot;/&gt;&lt;property id=&quot;20300&quot; value=&quot;Slide 35 - &amp;quot;درخت جست و جوی AND-OR &amp;quot;&quot;/&gt;&lt;property id=&quot;20307&quot; value=&quot;311&quot;/&gt;&lt;/object&gt;&lt;object type=&quot;3&quot; unique_id=&quot;15325&quot;&gt;&lt;property id=&quot;20148&quot; value=&quot;5&quot;/&gt;&lt;property id=&quot;20300&quot; value=&quot;Slide 32&quot;/&gt;&lt;property id=&quot;20307&quot; value=&quot;312&quot;/&gt;&lt;/object&gt;&lt;object type=&quot;3&quot; unique_id=&quot;15326&quot;&gt;&lt;property id=&quot;20148&quot; value=&quot;5&quot;/&gt;&lt;property id=&quot;20300&quot; value=&quot;Slide 33&quot;/&gt;&lt;property id=&quot;20307&quot; value=&quot;313&quot;/&gt;&lt;/object&gt;&lt;object type=&quot;3&quot; unique_id=&quot;15327&quot;&gt;&lt;property id=&quot;20148&quot; value=&quot;5&quot;/&gt;&lt;property id=&quot;20300&quot; value=&quot;Slide 34 - &amp;quot;درخت AND-OR دنیای جارو برقی &amp;#x0D;&amp;#x0A;&amp;quot;&quot;/&gt;&lt;property id=&quot;20307&quot; value=&quot;314&quot;/&gt;&lt;/object&gt;&lt;object type=&quot;3&quot; unique_id=&quot;15572&quot;&gt;&lt;property id=&quot;20148&quot; value=&quot;5&quot;/&gt;&lt;property id=&quot;20300&quot; value=&quot;Slide 36 - &amp;quot;الگوریتمی برای جست وجوی گراف های AND-OR&amp;quot;&quot;/&gt;&lt;property id=&quot;20307&quot; value=&quot;315&quot;/&gt;&lt;/object&gt;&lt;object type=&quot;3&quot; unique_id=&quot;15945&quot;&gt;&lt;property id=&quot;20148&quot; value=&quot;5&quot;/&gt;&lt;property id=&quot;20300&quot; value=&quot;Slide 39&quot;/&gt;&lt;property id=&quot;20307&quot; value=&quot;316&quot;/&gt;&lt;/object&gt;&lt;object type=&quot;3&quot; unique_id=&quot;16135&quot;&gt;&lt;property id=&quot;20148&quot; value=&quot;5&quot;/&gt;&lt;property id=&quot;20300&quot; value=&quot;Slide 40&quot;/&gt;&lt;property id=&quot;20307&quot; value=&quot;317&quot;/&gt;&lt;/object&gt;&lt;object type=&quot;3&quot; unique_id=&quot;16704&quot;&gt;&lt;property id=&quot;20148&quot; value=&quot;5&quot;/&gt;&lt;property id=&quot;20300&quot; value=&quot;Slide 43&quot;/&gt;&lt;property id=&quot;20307&quot; value=&quot;318&quot;/&gt;&lt;/object&gt;&lt;object type=&quot;3&quot; unique_id=&quot;17213&quot;&gt;&lt;property id=&quot;20148&quot; value=&quot;5&quot;/&gt;&lt;property id=&quot;20300&quot; value=&quot;Slide 46 - &amp;quot;تغییر حالت گذار&amp;quot;&quot;/&gt;&lt;property id=&quot;20307&quot; value=&quot;319&quot;/&gt;&lt;/object&gt;&lt;object type=&quot;3&quot; unique_id=&quot;17470&quot;&gt;&lt;property id=&quot;20148&quot; value=&quot;5&quot;/&gt;&lt;property id=&quot;20300&quot; value=&quot;Slide 47&quot;/&gt;&lt;property id=&quot;20307&quot; value=&quot;320&quot;/&gt;&lt;/object&gt;&lt;object type=&quot;3&quot; unique_id=&quot;17471&quot;&gt;&lt;property id=&quot;20148&quot; value=&quot;5&quot;/&gt;&lt;property id=&quot;20300&quot; value=&quot;Slide 48&quot;/&gt;&lt;property id=&quot;20307&quot; value=&quot;321&quot;/&gt;&lt;/object&gt;&lt;object type=&quot;3&quot; unique_id=&quot;17670&quot;&gt;&lt;property id=&quot;20148&quot; value=&quot;5&quot;/&gt;&lt;property id=&quot;20300&quot; value=&quot;Slide 59&quot;/&gt;&lt;property id=&quot;20307&quot; value=&quot;322&quot;/&gt;&lt;/object&gt;&lt;/object&gt;&lt;/object&gt;&lt;/database&gt;"/>
  <p:tag name="SECTOMILLISECCONVERTED" val="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4361</Words>
  <Application>Microsoft Office PowerPoint</Application>
  <PresentationFormat>On-screen Show (4:3)</PresentationFormat>
  <Paragraphs>380</Paragraphs>
  <Slides>65</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65</vt:i4>
      </vt:variant>
    </vt:vector>
  </HeadingPairs>
  <TitlesOfParts>
    <vt:vector size="77" baseType="lpstr">
      <vt:lpstr>Arial</vt:lpstr>
      <vt:lpstr>B Yekan</vt:lpstr>
      <vt:lpstr>Calibri</vt:lpstr>
      <vt:lpstr>EntezareZohoor 1 **</vt:lpstr>
      <vt:lpstr>Homa</vt:lpstr>
      <vt:lpstr>Lotus</vt:lpstr>
      <vt:lpstr>Majalla UI</vt:lpstr>
      <vt:lpstr>Times New Roman</vt:lpstr>
      <vt:lpstr>Wingdings</vt:lpstr>
      <vt:lpstr>Office Theme</vt:lpstr>
      <vt:lpstr>1_Office Theme</vt:lpstr>
      <vt:lpstr>Equation</vt:lpstr>
      <vt:lpstr>PowerPoint Presentation</vt:lpstr>
      <vt:lpstr>PowerPoint Presentation</vt:lpstr>
      <vt:lpstr>PowerPoint Presentation</vt:lpstr>
      <vt:lpstr>PowerPoint Presentation</vt:lpstr>
      <vt:lpstr>جست و جوی محلی  (Local Search  ) </vt:lpstr>
      <vt:lpstr>امتیاز الگوریتم های جستجوی محلی  </vt:lpstr>
      <vt:lpstr>PowerPoint Presentation</vt:lpstr>
      <vt:lpstr>جستجوی تپه نوردی  ( Hill- Climbing Search  )  </vt:lpstr>
      <vt:lpstr>الگوریتم جست و جوی تپه نوردی</vt:lpstr>
      <vt:lpstr>تپه نوردی به دلایل زیر متوقف می شود :  </vt:lpstr>
      <vt:lpstr>تپه نوردی به دلایل زیر متوقف می شود :</vt:lpstr>
      <vt:lpstr>شکل های گوناگون تپه نوردی   </vt:lpstr>
      <vt:lpstr>.</vt:lpstr>
      <vt:lpstr>الگوریتم تپه نوردی و مساله 8 وزیر  </vt:lpstr>
      <vt:lpstr>h=17                      h=1     </vt:lpstr>
      <vt:lpstr>Simulated Annealing  </vt:lpstr>
      <vt:lpstr>Simulated Annealing</vt:lpstr>
      <vt:lpstr>Simulated Annealing</vt:lpstr>
      <vt:lpstr>جست و جوی پرتومحلی ( Local Beam Search  )  </vt:lpstr>
      <vt:lpstr>تفاوت جست و جوی پرتو محلی با شروع مجدد تصادفی  </vt:lpstr>
      <vt:lpstr>الگوریتم ژنتیک ( Genetic Algorithm )  </vt:lpstr>
      <vt:lpstr>مساله 8 وزیر و الگوریتم ژنتیک  </vt:lpstr>
      <vt:lpstr>مساله 8 وزیر و الگوریتم ژنتیک</vt:lpstr>
      <vt:lpstr>مساله 8 وزیر و الگوریتم ژنتیک</vt:lpstr>
      <vt:lpstr>مساله 8 وزیر و الگوریتم ژنتیک</vt:lpstr>
      <vt:lpstr>مساله 8 وزیر و الگوریتم ژنتیک</vt:lpstr>
      <vt:lpstr>الگوریتم ژنتیک</vt:lpstr>
      <vt:lpstr>جست  و جوی محلی در فضای پیوسته  </vt:lpstr>
      <vt:lpstr>جست  و جوی محلی در فضای پیوسته  </vt:lpstr>
      <vt:lpstr>جست و جوبا فعالیت غیر قطعی</vt:lpstr>
      <vt:lpstr>درخت جست و جوی     AND-OR </vt:lpstr>
      <vt:lpstr>PowerPoint Presentation</vt:lpstr>
      <vt:lpstr>PowerPoint Presentation</vt:lpstr>
      <vt:lpstr>درخت AND-OR دنیای جارو برقی  </vt:lpstr>
      <vt:lpstr>درخت جست و جوی AND-OR </vt:lpstr>
      <vt:lpstr>الگوریتمی برای جست وجوی گراف های AND-OR</vt:lpstr>
      <vt:lpstr>جستجو با پاره ای قابل مشاهده </vt:lpstr>
      <vt:lpstr> مسئله ی فاقد سنسور به صورت زیر تعریف می شود:  </vt:lpstr>
      <vt:lpstr>PowerPoint Presentation</vt:lpstr>
      <vt:lpstr>PowerPoint Presentation</vt:lpstr>
      <vt:lpstr>PowerPoint Presentation</vt:lpstr>
      <vt:lpstr>فضای حالت باور قابل دسترس برای دنیای قطعی و فاقد سنسور جاروبرقی</vt:lpstr>
      <vt:lpstr>PowerPoint Presentation</vt:lpstr>
      <vt:lpstr>جست و جوی همرا با مشاهدات </vt:lpstr>
      <vt:lpstr>مراحل انجام گذار از یک حالت باور به حالت باور بعدی</vt:lpstr>
      <vt:lpstr>تغییر حالت گذار</vt:lpstr>
      <vt:lpstr>PowerPoint Presentation</vt:lpstr>
      <vt:lpstr>PowerPoint Presentation</vt:lpstr>
      <vt:lpstr>دو مورد از چرخه ی پیشگویی ـــ به هنگام سازی مربوط به حالت باور که در محیط دنیای جاروبرقی همراه با سنسور محلی نگهداری می شوند. </vt:lpstr>
      <vt:lpstr>PowerPoint Presentation</vt:lpstr>
      <vt:lpstr>عامل های جستجوی آنلاین   </vt:lpstr>
      <vt:lpstr>PowerPoint Presentation</vt:lpstr>
      <vt:lpstr>PowerPoint Presentation</vt:lpstr>
      <vt:lpstr>PowerPoint Presentation</vt:lpstr>
      <vt:lpstr>PowerPoint Presentation</vt:lpstr>
      <vt:lpstr>PowerPoint Presentation</vt:lpstr>
      <vt:lpstr>جستجوی محلی Online </vt:lpstr>
      <vt:lpstr>یادگیری در جستجویOnline</vt:lpstr>
      <vt:lpstr>PowerPoint Presentation</vt:lpstr>
      <vt:lpstr>PowerPoint Presentation</vt:lpstr>
      <vt:lpstr>نمونه سوالات</vt:lpstr>
      <vt:lpstr>نمونه سوالات</vt:lpstr>
      <vt:lpstr>نمونه سوالات</vt:lpstr>
      <vt:lpstr>نمونه سوالات</vt:lpstr>
      <vt:lpstr>نمونه سوالات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Meuwindows</dc:creator>
  <cp:lastModifiedBy>Habib</cp:lastModifiedBy>
  <cp:revision>172</cp:revision>
  <dcterms:created xsi:type="dcterms:W3CDTF">2012-10-23T01:02:02Z</dcterms:created>
  <dcterms:modified xsi:type="dcterms:W3CDTF">2013-11-01T10:30:02Z</dcterms:modified>
</cp:coreProperties>
</file>